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4" r:id="rId2"/>
    <p:sldId id="257" r:id="rId3"/>
    <p:sldId id="288" r:id="rId4"/>
    <p:sldId id="290" r:id="rId5"/>
    <p:sldId id="289" r:id="rId6"/>
    <p:sldId id="297" r:id="rId7"/>
    <p:sldId id="298" r:id="rId8"/>
    <p:sldId id="268" r:id="rId9"/>
    <p:sldId id="294" r:id="rId10"/>
    <p:sldId id="286" r:id="rId11"/>
    <p:sldId id="295" r:id="rId12"/>
    <p:sldId id="287" r:id="rId13"/>
    <p:sldId id="296" r:id="rId14"/>
    <p:sldId id="291" r:id="rId15"/>
    <p:sldId id="292" r:id="rId16"/>
    <p:sldId id="293" r:id="rId17"/>
    <p:sldId id="28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65E74F77-1A56-43CD-A8FF-82B4393E1D89}">
          <p14:sldIdLst>
            <p14:sldId id="274"/>
            <p14:sldId id="257"/>
            <p14:sldId id="288"/>
            <p14:sldId id="290"/>
            <p14:sldId id="289"/>
            <p14:sldId id="297"/>
            <p14:sldId id="298"/>
            <p14:sldId id="268"/>
            <p14:sldId id="294"/>
            <p14:sldId id="286"/>
            <p14:sldId id="295"/>
            <p14:sldId id="287"/>
            <p14:sldId id="296"/>
            <p14:sldId id="291"/>
            <p14:sldId id="292"/>
            <p14:sldId id="293"/>
            <p14:sldId id="28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notesMaster" Target="notesMasters/notesMaster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92C09B-E972-4080-8890-842FEDD1ECAF}" type="datetimeFigureOut">
              <a:rPr lang="en-IN" smtClean="0"/>
              <a:t>18-02-2026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EB956C-8DA6-486D-A534-7AFEE9D58BCD}" type="slidenum">
              <a:rPr lang="en-IN" smtClean="0"/>
              <a:t>‹#›</a:t>
            </a:fld>
            <a:endParaRPr lang="en-IN"/>
          </a:p>
        </p:txBody>
      </p:sp>
    </p:spTree>
    <p:extLst>
      <p:ext uri="{BB962C8B-B14F-4D97-AF65-F5344CB8AC3E}">
        <p14:creationId xmlns:p14="http://schemas.microsoft.com/office/powerpoint/2010/main" val="3975476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B23A-60E0-63A6-D8EF-8EB23C2227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978CCA0-82A0-33E8-6242-624AF212A7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5A9530C-8F44-535E-E344-E0F48273FAE3}"/>
              </a:ext>
            </a:extLst>
          </p:cNvPr>
          <p:cNvSpPr>
            <a:spLocks noGrp="1"/>
          </p:cNvSpPr>
          <p:nvPr>
            <p:ph type="dt" sz="half" idx="10"/>
          </p:nvPr>
        </p:nvSpPr>
        <p:spPr/>
        <p:txBody>
          <a:bodyPr/>
          <a:lstStyle/>
          <a:p>
            <a:fld id="{44BCE17B-F296-47A7-8AF7-7D29DE3990A2}" type="datetimeFigureOut">
              <a:rPr lang="en-IN" smtClean="0"/>
              <a:t>18-02-2026</a:t>
            </a:fld>
            <a:endParaRPr lang="en-IN"/>
          </a:p>
        </p:txBody>
      </p:sp>
      <p:sp>
        <p:nvSpPr>
          <p:cNvPr id="5" name="Footer Placeholder 4">
            <a:extLst>
              <a:ext uri="{FF2B5EF4-FFF2-40B4-BE49-F238E27FC236}">
                <a16:creationId xmlns:a16="http://schemas.microsoft.com/office/drawing/2014/main" id="{9B796820-110C-2683-527F-4667459C71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A01819-1CC4-51DA-4503-BE5911E4B20D}"/>
              </a:ext>
            </a:extLst>
          </p:cNvPr>
          <p:cNvSpPr>
            <a:spLocks noGrp="1"/>
          </p:cNvSpPr>
          <p:nvPr>
            <p:ph type="sldNum" sz="quarter" idx="12"/>
          </p:nvPr>
        </p:nvSpPr>
        <p:spPr/>
        <p:txBody>
          <a:bodyPr/>
          <a:lstStyle/>
          <a:p>
            <a:fld id="{8DD5E826-F399-43B3-BD90-83470A90FE97}" type="slidenum">
              <a:rPr lang="en-IN" smtClean="0"/>
              <a:t>‹#›</a:t>
            </a:fld>
            <a:endParaRPr lang="en-IN"/>
          </a:p>
        </p:txBody>
      </p:sp>
    </p:spTree>
    <p:extLst>
      <p:ext uri="{BB962C8B-B14F-4D97-AF65-F5344CB8AC3E}">
        <p14:creationId xmlns:p14="http://schemas.microsoft.com/office/powerpoint/2010/main" val="1232691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60CF-D4BA-46DE-E10B-FC06861EF22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E7493F-D173-1290-2928-3417875D2D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99B62B-E4E6-1A81-6E27-653F1A8D3F2D}"/>
              </a:ext>
            </a:extLst>
          </p:cNvPr>
          <p:cNvSpPr>
            <a:spLocks noGrp="1"/>
          </p:cNvSpPr>
          <p:nvPr>
            <p:ph type="dt" sz="half" idx="10"/>
          </p:nvPr>
        </p:nvSpPr>
        <p:spPr/>
        <p:txBody>
          <a:bodyPr/>
          <a:lstStyle/>
          <a:p>
            <a:fld id="{44BCE17B-F296-47A7-8AF7-7D29DE3990A2}" type="datetimeFigureOut">
              <a:rPr lang="en-IN" smtClean="0"/>
              <a:t>18-02-2026</a:t>
            </a:fld>
            <a:endParaRPr lang="en-IN"/>
          </a:p>
        </p:txBody>
      </p:sp>
      <p:sp>
        <p:nvSpPr>
          <p:cNvPr id="5" name="Footer Placeholder 4">
            <a:extLst>
              <a:ext uri="{FF2B5EF4-FFF2-40B4-BE49-F238E27FC236}">
                <a16:creationId xmlns:a16="http://schemas.microsoft.com/office/drawing/2014/main" id="{60495647-1C99-E16D-FBA6-7FF826FF52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BD4279-DCB0-37D5-2169-452610F4D550}"/>
              </a:ext>
            </a:extLst>
          </p:cNvPr>
          <p:cNvSpPr>
            <a:spLocks noGrp="1"/>
          </p:cNvSpPr>
          <p:nvPr>
            <p:ph type="sldNum" sz="quarter" idx="12"/>
          </p:nvPr>
        </p:nvSpPr>
        <p:spPr/>
        <p:txBody>
          <a:bodyPr/>
          <a:lstStyle/>
          <a:p>
            <a:fld id="{8DD5E826-F399-43B3-BD90-83470A90FE97}" type="slidenum">
              <a:rPr lang="en-IN" smtClean="0"/>
              <a:t>‹#›</a:t>
            </a:fld>
            <a:endParaRPr lang="en-IN"/>
          </a:p>
        </p:txBody>
      </p:sp>
    </p:spTree>
    <p:extLst>
      <p:ext uri="{BB962C8B-B14F-4D97-AF65-F5344CB8AC3E}">
        <p14:creationId xmlns:p14="http://schemas.microsoft.com/office/powerpoint/2010/main" val="2645216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037DAE-62BD-E336-4BE5-38EF4D1DE1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F647E5-3994-8602-79BA-2185286781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F5751C-6BB7-1AAB-5C46-F46429F75A2E}"/>
              </a:ext>
            </a:extLst>
          </p:cNvPr>
          <p:cNvSpPr>
            <a:spLocks noGrp="1"/>
          </p:cNvSpPr>
          <p:nvPr>
            <p:ph type="dt" sz="half" idx="10"/>
          </p:nvPr>
        </p:nvSpPr>
        <p:spPr/>
        <p:txBody>
          <a:bodyPr/>
          <a:lstStyle/>
          <a:p>
            <a:fld id="{44BCE17B-F296-47A7-8AF7-7D29DE3990A2}" type="datetimeFigureOut">
              <a:rPr lang="en-IN" smtClean="0"/>
              <a:t>18-02-2026</a:t>
            </a:fld>
            <a:endParaRPr lang="en-IN"/>
          </a:p>
        </p:txBody>
      </p:sp>
      <p:sp>
        <p:nvSpPr>
          <p:cNvPr id="5" name="Footer Placeholder 4">
            <a:extLst>
              <a:ext uri="{FF2B5EF4-FFF2-40B4-BE49-F238E27FC236}">
                <a16:creationId xmlns:a16="http://schemas.microsoft.com/office/drawing/2014/main" id="{0C508FC2-62A9-4E69-F317-CA979B0037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1051B6-88BD-C715-B849-1AF75F348BA7}"/>
              </a:ext>
            </a:extLst>
          </p:cNvPr>
          <p:cNvSpPr>
            <a:spLocks noGrp="1"/>
          </p:cNvSpPr>
          <p:nvPr>
            <p:ph type="sldNum" sz="quarter" idx="12"/>
          </p:nvPr>
        </p:nvSpPr>
        <p:spPr/>
        <p:txBody>
          <a:bodyPr/>
          <a:lstStyle/>
          <a:p>
            <a:fld id="{8DD5E826-F399-43B3-BD90-83470A90FE97}" type="slidenum">
              <a:rPr lang="en-IN" smtClean="0"/>
              <a:t>‹#›</a:t>
            </a:fld>
            <a:endParaRPr lang="en-IN"/>
          </a:p>
        </p:txBody>
      </p:sp>
    </p:spTree>
    <p:extLst>
      <p:ext uri="{BB962C8B-B14F-4D97-AF65-F5344CB8AC3E}">
        <p14:creationId xmlns:p14="http://schemas.microsoft.com/office/powerpoint/2010/main" val="2748946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83993-C5CC-DA05-F05A-E1FA91D8E8C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C97FB2-F2D1-CE99-CC13-710C635E1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B5DBCA-550D-F887-FB88-A837DE86D2D4}"/>
              </a:ext>
            </a:extLst>
          </p:cNvPr>
          <p:cNvSpPr>
            <a:spLocks noGrp="1"/>
          </p:cNvSpPr>
          <p:nvPr>
            <p:ph type="dt" sz="half" idx="10"/>
          </p:nvPr>
        </p:nvSpPr>
        <p:spPr/>
        <p:txBody>
          <a:bodyPr/>
          <a:lstStyle/>
          <a:p>
            <a:fld id="{44BCE17B-F296-47A7-8AF7-7D29DE3990A2}" type="datetimeFigureOut">
              <a:rPr lang="en-IN" smtClean="0"/>
              <a:t>18-02-2026</a:t>
            </a:fld>
            <a:endParaRPr lang="en-IN"/>
          </a:p>
        </p:txBody>
      </p:sp>
      <p:sp>
        <p:nvSpPr>
          <p:cNvPr id="5" name="Footer Placeholder 4">
            <a:extLst>
              <a:ext uri="{FF2B5EF4-FFF2-40B4-BE49-F238E27FC236}">
                <a16:creationId xmlns:a16="http://schemas.microsoft.com/office/drawing/2014/main" id="{8106BA3F-5702-FCC5-5753-D0EC25408D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DDC34E-7DEF-74EF-CE96-C0DB09B2DE6C}"/>
              </a:ext>
            </a:extLst>
          </p:cNvPr>
          <p:cNvSpPr>
            <a:spLocks noGrp="1"/>
          </p:cNvSpPr>
          <p:nvPr>
            <p:ph type="sldNum" sz="quarter" idx="12"/>
          </p:nvPr>
        </p:nvSpPr>
        <p:spPr/>
        <p:txBody>
          <a:bodyPr/>
          <a:lstStyle/>
          <a:p>
            <a:fld id="{8DD5E826-F399-43B3-BD90-83470A90FE97}" type="slidenum">
              <a:rPr lang="en-IN" smtClean="0"/>
              <a:t>‹#›</a:t>
            </a:fld>
            <a:endParaRPr lang="en-IN"/>
          </a:p>
        </p:txBody>
      </p:sp>
    </p:spTree>
    <p:extLst>
      <p:ext uri="{BB962C8B-B14F-4D97-AF65-F5344CB8AC3E}">
        <p14:creationId xmlns:p14="http://schemas.microsoft.com/office/powerpoint/2010/main" val="1815358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A1B51-DDF5-B628-B409-6FC4DF7FA4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BB60271-EC97-6429-4A41-D5BB936CB1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1B3033-46A6-0B0C-528A-472DDDAFBC88}"/>
              </a:ext>
            </a:extLst>
          </p:cNvPr>
          <p:cNvSpPr>
            <a:spLocks noGrp="1"/>
          </p:cNvSpPr>
          <p:nvPr>
            <p:ph type="dt" sz="half" idx="10"/>
          </p:nvPr>
        </p:nvSpPr>
        <p:spPr/>
        <p:txBody>
          <a:bodyPr/>
          <a:lstStyle/>
          <a:p>
            <a:fld id="{44BCE17B-F296-47A7-8AF7-7D29DE3990A2}" type="datetimeFigureOut">
              <a:rPr lang="en-IN" smtClean="0"/>
              <a:t>18-02-2026</a:t>
            </a:fld>
            <a:endParaRPr lang="en-IN"/>
          </a:p>
        </p:txBody>
      </p:sp>
      <p:sp>
        <p:nvSpPr>
          <p:cNvPr id="5" name="Footer Placeholder 4">
            <a:extLst>
              <a:ext uri="{FF2B5EF4-FFF2-40B4-BE49-F238E27FC236}">
                <a16:creationId xmlns:a16="http://schemas.microsoft.com/office/drawing/2014/main" id="{4E26FBBF-1357-6E84-B1D4-AA30FDEBAE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86E1F4-AB94-6D45-4560-E209660D8632}"/>
              </a:ext>
            </a:extLst>
          </p:cNvPr>
          <p:cNvSpPr>
            <a:spLocks noGrp="1"/>
          </p:cNvSpPr>
          <p:nvPr>
            <p:ph type="sldNum" sz="quarter" idx="12"/>
          </p:nvPr>
        </p:nvSpPr>
        <p:spPr/>
        <p:txBody>
          <a:bodyPr/>
          <a:lstStyle/>
          <a:p>
            <a:fld id="{8DD5E826-F399-43B3-BD90-83470A90FE97}" type="slidenum">
              <a:rPr lang="en-IN" smtClean="0"/>
              <a:t>‹#›</a:t>
            </a:fld>
            <a:endParaRPr lang="en-IN"/>
          </a:p>
        </p:txBody>
      </p:sp>
    </p:spTree>
    <p:extLst>
      <p:ext uri="{BB962C8B-B14F-4D97-AF65-F5344CB8AC3E}">
        <p14:creationId xmlns:p14="http://schemas.microsoft.com/office/powerpoint/2010/main" val="3335625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1509C-331D-A5F1-47CA-37D676A6D0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5EEF8AA-F5D2-7885-ACCF-D6B22EBD62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317CB68-A193-1264-1EF9-9C90938565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AF2A903-8E6C-9685-0B88-E0B5C94BD445}"/>
              </a:ext>
            </a:extLst>
          </p:cNvPr>
          <p:cNvSpPr>
            <a:spLocks noGrp="1"/>
          </p:cNvSpPr>
          <p:nvPr>
            <p:ph type="dt" sz="half" idx="10"/>
          </p:nvPr>
        </p:nvSpPr>
        <p:spPr/>
        <p:txBody>
          <a:bodyPr/>
          <a:lstStyle/>
          <a:p>
            <a:fld id="{44BCE17B-F296-47A7-8AF7-7D29DE3990A2}" type="datetimeFigureOut">
              <a:rPr lang="en-IN" smtClean="0"/>
              <a:t>18-02-2026</a:t>
            </a:fld>
            <a:endParaRPr lang="en-IN"/>
          </a:p>
        </p:txBody>
      </p:sp>
      <p:sp>
        <p:nvSpPr>
          <p:cNvPr id="6" name="Footer Placeholder 5">
            <a:extLst>
              <a:ext uri="{FF2B5EF4-FFF2-40B4-BE49-F238E27FC236}">
                <a16:creationId xmlns:a16="http://schemas.microsoft.com/office/drawing/2014/main" id="{A307EB76-9EAE-40A3-AA48-CC92C6EA0A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BFC004-8A3C-300B-C21F-580B8B36320D}"/>
              </a:ext>
            </a:extLst>
          </p:cNvPr>
          <p:cNvSpPr>
            <a:spLocks noGrp="1"/>
          </p:cNvSpPr>
          <p:nvPr>
            <p:ph type="sldNum" sz="quarter" idx="12"/>
          </p:nvPr>
        </p:nvSpPr>
        <p:spPr/>
        <p:txBody>
          <a:bodyPr/>
          <a:lstStyle/>
          <a:p>
            <a:fld id="{8DD5E826-F399-43B3-BD90-83470A90FE97}" type="slidenum">
              <a:rPr lang="en-IN" smtClean="0"/>
              <a:t>‹#›</a:t>
            </a:fld>
            <a:endParaRPr lang="en-IN"/>
          </a:p>
        </p:txBody>
      </p:sp>
    </p:spTree>
    <p:extLst>
      <p:ext uri="{BB962C8B-B14F-4D97-AF65-F5344CB8AC3E}">
        <p14:creationId xmlns:p14="http://schemas.microsoft.com/office/powerpoint/2010/main" val="2707318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0B3DD-83DD-9F91-4311-EE3D9ECB6E7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46E7A9-4C9A-9497-206C-D1C670EDD2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8652DD-CAD2-D605-126C-B3B6F92BC5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00EF10B-4F6C-5175-4624-31B2B2A632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465B36-A633-99E4-99C8-3D649C17EE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A1C3671-007A-9F0E-7B89-B87670F39662}"/>
              </a:ext>
            </a:extLst>
          </p:cNvPr>
          <p:cNvSpPr>
            <a:spLocks noGrp="1"/>
          </p:cNvSpPr>
          <p:nvPr>
            <p:ph type="dt" sz="half" idx="10"/>
          </p:nvPr>
        </p:nvSpPr>
        <p:spPr/>
        <p:txBody>
          <a:bodyPr/>
          <a:lstStyle/>
          <a:p>
            <a:fld id="{44BCE17B-F296-47A7-8AF7-7D29DE3990A2}" type="datetimeFigureOut">
              <a:rPr lang="en-IN" smtClean="0"/>
              <a:t>18-02-2026</a:t>
            </a:fld>
            <a:endParaRPr lang="en-IN"/>
          </a:p>
        </p:txBody>
      </p:sp>
      <p:sp>
        <p:nvSpPr>
          <p:cNvPr id="8" name="Footer Placeholder 7">
            <a:extLst>
              <a:ext uri="{FF2B5EF4-FFF2-40B4-BE49-F238E27FC236}">
                <a16:creationId xmlns:a16="http://schemas.microsoft.com/office/drawing/2014/main" id="{DE2BCC8B-0AAA-3916-B1FD-F82149CF884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678DC20-347E-ED3D-6DEB-B4CE55808623}"/>
              </a:ext>
            </a:extLst>
          </p:cNvPr>
          <p:cNvSpPr>
            <a:spLocks noGrp="1"/>
          </p:cNvSpPr>
          <p:nvPr>
            <p:ph type="sldNum" sz="quarter" idx="12"/>
          </p:nvPr>
        </p:nvSpPr>
        <p:spPr/>
        <p:txBody>
          <a:bodyPr/>
          <a:lstStyle/>
          <a:p>
            <a:fld id="{8DD5E826-F399-43B3-BD90-83470A90FE97}" type="slidenum">
              <a:rPr lang="en-IN" smtClean="0"/>
              <a:t>‹#›</a:t>
            </a:fld>
            <a:endParaRPr lang="en-IN"/>
          </a:p>
        </p:txBody>
      </p:sp>
    </p:spTree>
    <p:extLst>
      <p:ext uri="{BB962C8B-B14F-4D97-AF65-F5344CB8AC3E}">
        <p14:creationId xmlns:p14="http://schemas.microsoft.com/office/powerpoint/2010/main" val="3281377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0F717-FC08-F1A7-5F18-1154E69D0E4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8DD0CC7-2235-9893-BDA4-B86DB9E15299}"/>
              </a:ext>
            </a:extLst>
          </p:cNvPr>
          <p:cNvSpPr>
            <a:spLocks noGrp="1"/>
          </p:cNvSpPr>
          <p:nvPr>
            <p:ph type="dt" sz="half" idx="10"/>
          </p:nvPr>
        </p:nvSpPr>
        <p:spPr/>
        <p:txBody>
          <a:bodyPr/>
          <a:lstStyle/>
          <a:p>
            <a:fld id="{44BCE17B-F296-47A7-8AF7-7D29DE3990A2}" type="datetimeFigureOut">
              <a:rPr lang="en-IN" smtClean="0"/>
              <a:t>18-02-2026</a:t>
            </a:fld>
            <a:endParaRPr lang="en-IN"/>
          </a:p>
        </p:txBody>
      </p:sp>
      <p:sp>
        <p:nvSpPr>
          <p:cNvPr id="4" name="Footer Placeholder 3">
            <a:extLst>
              <a:ext uri="{FF2B5EF4-FFF2-40B4-BE49-F238E27FC236}">
                <a16:creationId xmlns:a16="http://schemas.microsoft.com/office/drawing/2014/main" id="{C92FE5B8-CD55-E710-7054-6616EC073FB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4AEA6FC-9117-5443-23AF-5EEEDD9D9CFE}"/>
              </a:ext>
            </a:extLst>
          </p:cNvPr>
          <p:cNvSpPr>
            <a:spLocks noGrp="1"/>
          </p:cNvSpPr>
          <p:nvPr>
            <p:ph type="sldNum" sz="quarter" idx="12"/>
          </p:nvPr>
        </p:nvSpPr>
        <p:spPr/>
        <p:txBody>
          <a:bodyPr/>
          <a:lstStyle/>
          <a:p>
            <a:fld id="{8DD5E826-F399-43B3-BD90-83470A90FE97}" type="slidenum">
              <a:rPr lang="en-IN" smtClean="0"/>
              <a:t>‹#›</a:t>
            </a:fld>
            <a:endParaRPr lang="en-IN"/>
          </a:p>
        </p:txBody>
      </p:sp>
    </p:spTree>
    <p:extLst>
      <p:ext uri="{BB962C8B-B14F-4D97-AF65-F5344CB8AC3E}">
        <p14:creationId xmlns:p14="http://schemas.microsoft.com/office/powerpoint/2010/main" val="3521647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725AAA-273A-E473-2092-7C20B4926728}"/>
              </a:ext>
            </a:extLst>
          </p:cNvPr>
          <p:cNvSpPr>
            <a:spLocks noGrp="1"/>
          </p:cNvSpPr>
          <p:nvPr>
            <p:ph type="dt" sz="half" idx="10"/>
          </p:nvPr>
        </p:nvSpPr>
        <p:spPr/>
        <p:txBody>
          <a:bodyPr/>
          <a:lstStyle/>
          <a:p>
            <a:fld id="{44BCE17B-F296-47A7-8AF7-7D29DE3990A2}" type="datetimeFigureOut">
              <a:rPr lang="en-IN" smtClean="0"/>
              <a:t>18-02-2026</a:t>
            </a:fld>
            <a:endParaRPr lang="en-IN"/>
          </a:p>
        </p:txBody>
      </p:sp>
      <p:sp>
        <p:nvSpPr>
          <p:cNvPr id="3" name="Footer Placeholder 2">
            <a:extLst>
              <a:ext uri="{FF2B5EF4-FFF2-40B4-BE49-F238E27FC236}">
                <a16:creationId xmlns:a16="http://schemas.microsoft.com/office/drawing/2014/main" id="{5D334F17-0AD5-FDBF-A4EC-7C95174B618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1DD8DB-548D-F242-2EF2-47BD38F4A14D}"/>
              </a:ext>
            </a:extLst>
          </p:cNvPr>
          <p:cNvSpPr>
            <a:spLocks noGrp="1"/>
          </p:cNvSpPr>
          <p:nvPr>
            <p:ph type="sldNum" sz="quarter" idx="12"/>
          </p:nvPr>
        </p:nvSpPr>
        <p:spPr/>
        <p:txBody>
          <a:bodyPr/>
          <a:lstStyle/>
          <a:p>
            <a:fld id="{8DD5E826-F399-43B3-BD90-83470A90FE97}" type="slidenum">
              <a:rPr lang="en-IN" smtClean="0"/>
              <a:t>‹#›</a:t>
            </a:fld>
            <a:endParaRPr lang="en-IN"/>
          </a:p>
        </p:txBody>
      </p:sp>
    </p:spTree>
    <p:extLst>
      <p:ext uri="{BB962C8B-B14F-4D97-AF65-F5344CB8AC3E}">
        <p14:creationId xmlns:p14="http://schemas.microsoft.com/office/powerpoint/2010/main" val="643728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C1F2-B5FF-65AF-79E7-6BC7D8B852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57CE94A-8E78-432D-4CCC-5B9A637D7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E83B5EA-9EAA-8EA1-F94B-BD253AE9D5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22A031-EEE5-CCB4-5680-EF5F1F530783}"/>
              </a:ext>
            </a:extLst>
          </p:cNvPr>
          <p:cNvSpPr>
            <a:spLocks noGrp="1"/>
          </p:cNvSpPr>
          <p:nvPr>
            <p:ph type="dt" sz="half" idx="10"/>
          </p:nvPr>
        </p:nvSpPr>
        <p:spPr/>
        <p:txBody>
          <a:bodyPr/>
          <a:lstStyle/>
          <a:p>
            <a:fld id="{44BCE17B-F296-47A7-8AF7-7D29DE3990A2}" type="datetimeFigureOut">
              <a:rPr lang="en-IN" smtClean="0"/>
              <a:t>18-02-2026</a:t>
            </a:fld>
            <a:endParaRPr lang="en-IN"/>
          </a:p>
        </p:txBody>
      </p:sp>
      <p:sp>
        <p:nvSpPr>
          <p:cNvPr id="6" name="Footer Placeholder 5">
            <a:extLst>
              <a:ext uri="{FF2B5EF4-FFF2-40B4-BE49-F238E27FC236}">
                <a16:creationId xmlns:a16="http://schemas.microsoft.com/office/drawing/2014/main" id="{D75C61A5-5C95-42B5-9A2E-2A51541FA5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015DD39-6B8B-4FE3-A8C8-FFD62A64098E}"/>
              </a:ext>
            </a:extLst>
          </p:cNvPr>
          <p:cNvSpPr>
            <a:spLocks noGrp="1"/>
          </p:cNvSpPr>
          <p:nvPr>
            <p:ph type="sldNum" sz="quarter" idx="12"/>
          </p:nvPr>
        </p:nvSpPr>
        <p:spPr/>
        <p:txBody>
          <a:bodyPr/>
          <a:lstStyle/>
          <a:p>
            <a:fld id="{8DD5E826-F399-43B3-BD90-83470A90FE97}" type="slidenum">
              <a:rPr lang="en-IN" smtClean="0"/>
              <a:t>‹#›</a:t>
            </a:fld>
            <a:endParaRPr lang="en-IN"/>
          </a:p>
        </p:txBody>
      </p:sp>
    </p:spTree>
    <p:extLst>
      <p:ext uri="{BB962C8B-B14F-4D97-AF65-F5344CB8AC3E}">
        <p14:creationId xmlns:p14="http://schemas.microsoft.com/office/powerpoint/2010/main" val="1920559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5EFA-7B3D-7437-7239-249D9FC74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801E020-0D34-503E-4EE1-1D0AE25D6B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D870D4A-6EF2-D483-A796-F6E9A97756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F698DD-B65F-DC65-7E02-3ACDBB0649B6}"/>
              </a:ext>
            </a:extLst>
          </p:cNvPr>
          <p:cNvSpPr>
            <a:spLocks noGrp="1"/>
          </p:cNvSpPr>
          <p:nvPr>
            <p:ph type="dt" sz="half" idx="10"/>
          </p:nvPr>
        </p:nvSpPr>
        <p:spPr/>
        <p:txBody>
          <a:bodyPr/>
          <a:lstStyle/>
          <a:p>
            <a:fld id="{44BCE17B-F296-47A7-8AF7-7D29DE3990A2}" type="datetimeFigureOut">
              <a:rPr lang="en-IN" smtClean="0"/>
              <a:t>18-02-2026</a:t>
            </a:fld>
            <a:endParaRPr lang="en-IN"/>
          </a:p>
        </p:txBody>
      </p:sp>
      <p:sp>
        <p:nvSpPr>
          <p:cNvPr id="6" name="Footer Placeholder 5">
            <a:extLst>
              <a:ext uri="{FF2B5EF4-FFF2-40B4-BE49-F238E27FC236}">
                <a16:creationId xmlns:a16="http://schemas.microsoft.com/office/drawing/2014/main" id="{8F82654D-BA57-90DD-CAA9-0A9251D6F81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088D270-A8A4-1021-BB90-2C0823A72709}"/>
              </a:ext>
            </a:extLst>
          </p:cNvPr>
          <p:cNvSpPr>
            <a:spLocks noGrp="1"/>
          </p:cNvSpPr>
          <p:nvPr>
            <p:ph type="sldNum" sz="quarter" idx="12"/>
          </p:nvPr>
        </p:nvSpPr>
        <p:spPr/>
        <p:txBody>
          <a:bodyPr/>
          <a:lstStyle/>
          <a:p>
            <a:fld id="{8DD5E826-F399-43B3-BD90-83470A90FE97}" type="slidenum">
              <a:rPr lang="en-IN" smtClean="0"/>
              <a:t>‹#›</a:t>
            </a:fld>
            <a:endParaRPr lang="en-IN"/>
          </a:p>
        </p:txBody>
      </p:sp>
    </p:spTree>
    <p:extLst>
      <p:ext uri="{BB962C8B-B14F-4D97-AF65-F5344CB8AC3E}">
        <p14:creationId xmlns:p14="http://schemas.microsoft.com/office/powerpoint/2010/main" val="1621977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739180-C284-447E-B105-36E20708E5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2884FF-C8F6-EDD8-A1FC-85CEE8BC77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DA9532-5D87-F120-0491-616FAC5710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BCE17B-F296-47A7-8AF7-7D29DE3990A2}" type="datetimeFigureOut">
              <a:rPr lang="en-IN" smtClean="0"/>
              <a:t>18-02-2026</a:t>
            </a:fld>
            <a:endParaRPr lang="en-IN"/>
          </a:p>
        </p:txBody>
      </p:sp>
      <p:sp>
        <p:nvSpPr>
          <p:cNvPr id="5" name="Footer Placeholder 4">
            <a:extLst>
              <a:ext uri="{FF2B5EF4-FFF2-40B4-BE49-F238E27FC236}">
                <a16:creationId xmlns:a16="http://schemas.microsoft.com/office/drawing/2014/main" id="{85617932-62A0-ED4E-52CA-EE3FFCDAB4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0C635BC-731E-DC55-86E2-9091076A11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5E826-F399-43B3-BD90-83470A90FE97}" type="slidenum">
              <a:rPr lang="en-IN" smtClean="0"/>
              <a:t>‹#›</a:t>
            </a:fld>
            <a:endParaRPr lang="en-IN"/>
          </a:p>
        </p:txBody>
      </p:sp>
    </p:spTree>
    <p:extLst>
      <p:ext uri="{BB962C8B-B14F-4D97-AF65-F5344CB8AC3E}">
        <p14:creationId xmlns:p14="http://schemas.microsoft.com/office/powerpoint/2010/main" val="4284963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Layout" Target="../slideLayouts/slideLayout1.xml" /><Relationship Id="rId4" Type="http://schemas.openxmlformats.org/officeDocument/2006/relationships/image" Target="../media/image9.png" /></Relationships>
</file>

<file path=ppt/slides/_rels/slide11.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10.png" /></Relationships>
</file>

<file path=ppt/slides/_rels/slide12.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Layout" Target="../slideLayouts/slideLayout1.xml" /><Relationship Id="rId4" Type="http://schemas.openxmlformats.org/officeDocument/2006/relationships/image" Target="../media/image11.png" /></Relationships>
</file>

<file path=ppt/slides/_rels/slide13.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12.png" /></Relationships>
</file>

<file path=ppt/slides/_rels/slide14.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3.png" /></Relationships>
</file>

<file path=ppt/slides/_rels/slide4.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4.png" /></Relationships>
</file>

<file path=ppt/slides/_rels/slide7.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Layout" Target="../slideLayouts/slideLayout2.xml" /><Relationship Id="rId4" Type="http://schemas.openxmlformats.org/officeDocument/2006/relationships/image" Target="../media/image7.png" /></Relationships>
</file>

<file path=ppt/slides/_rels/slide9.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Layout" Target="../slideLayouts/slideLayout2.xml" /><Relationship Id="rId4" Type="http://schemas.openxmlformats.org/officeDocument/2006/relationships/image" Target="../media/image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746A1-2ED6-C003-7A7B-CB1AD73F1343}"/>
              </a:ext>
            </a:extLst>
          </p:cNvPr>
          <p:cNvSpPr>
            <a:spLocks noGrp="1"/>
          </p:cNvSpPr>
          <p:nvPr>
            <p:ph type="ctrTitle"/>
          </p:nvPr>
        </p:nvSpPr>
        <p:spPr>
          <a:xfrm>
            <a:off x="1524000" y="293409"/>
            <a:ext cx="8725059" cy="1881972"/>
          </a:xfrm>
        </p:spPr>
        <p:txBody>
          <a:bodyPr>
            <a:normAutofit/>
          </a:bodyPr>
          <a:lstStyle/>
          <a:p>
            <a:r>
              <a:rPr lang="en-US" sz="3200" b="1" dirty="0">
                <a:solidFill>
                  <a:srgbClr val="C00000"/>
                </a:solidFill>
                <a:latin typeface="Times New Roman"/>
                <a:ea typeface="+mj-lt"/>
                <a:cs typeface="Times New Roman"/>
              </a:rPr>
              <a:t>AI-Based Smart Mirror for Real-Time Human Posture Detection and Correction</a:t>
            </a:r>
            <a:r>
              <a:rPr lang="en-US" sz="3200" b="1" dirty="0">
                <a:solidFill>
                  <a:srgbClr val="C00000"/>
                </a:solidFill>
                <a:latin typeface="Times New Roman"/>
                <a:cs typeface="Times New Roman"/>
              </a:rPr>
              <a:t> </a:t>
            </a:r>
            <a:br>
              <a:rPr lang="en-IN" sz="3200" b="1">
                <a:latin typeface="Times New Roman" panose="02020603050405020304" pitchFamily="18" charset="0"/>
                <a:cs typeface="Times New Roman" panose="02020603050405020304" pitchFamily="18" charset="0"/>
              </a:rPr>
            </a:br>
            <a:r>
              <a:rPr lang="en-IN" sz="3200" b="1" dirty="0">
                <a:latin typeface="Times New Roman"/>
                <a:cs typeface="Times New Roman"/>
              </a:rPr>
              <a:t> </a:t>
            </a:r>
            <a:endParaRPr lang="en-IN" sz="3200" b="1" dirty="0">
              <a:solidFill>
                <a:srgbClr val="C00000"/>
              </a:solidFill>
              <a:latin typeface="Times New Roman"/>
              <a:cs typeface="Times New Roman"/>
            </a:endParaRPr>
          </a:p>
        </p:txBody>
      </p:sp>
      <p:pic>
        <p:nvPicPr>
          <p:cNvPr id="4" name="Google Shape;161;p1">
            <a:extLst>
              <a:ext uri="{FF2B5EF4-FFF2-40B4-BE49-F238E27FC236}">
                <a16:creationId xmlns:a16="http://schemas.microsoft.com/office/drawing/2014/main" id="{43F3E5C4-23E6-21DA-46D2-C5594E3A26DD}"/>
              </a:ext>
            </a:extLst>
          </p:cNvPr>
          <p:cNvPicPr preferRelativeResize="0"/>
          <p:nvPr/>
        </p:nvPicPr>
        <p:blipFill rotWithShape="1">
          <a:blip r:embed="rId2">
            <a:alphaModFix/>
          </a:blip>
          <a:srcRect/>
          <a:stretch/>
        </p:blipFill>
        <p:spPr>
          <a:xfrm>
            <a:off x="388620" y="370205"/>
            <a:ext cx="1135380" cy="1343025"/>
          </a:xfrm>
          <a:prstGeom prst="rect">
            <a:avLst/>
          </a:prstGeom>
          <a:noFill/>
          <a:ln>
            <a:noFill/>
          </a:ln>
        </p:spPr>
      </p:pic>
      <p:pic>
        <p:nvPicPr>
          <p:cNvPr id="5" name="Google Shape;162;p1">
            <a:extLst>
              <a:ext uri="{FF2B5EF4-FFF2-40B4-BE49-F238E27FC236}">
                <a16:creationId xmlns:a16="http://schemas.microsoft.com/office/drawing/2014/main" id="{491BDC64-70B2-1958-AED1-599958B8C63B}"/>
              </a:ext>
            </a:extLst>
          </p:cNvPr>
          <p:cNvPicPr preferRelativeResize="0"/>
          <p:nvPr/>
        </p:nvPicPr>
        <p:blipFill rotWithShape="1">
          <a:blip r:embed="rId3">
            <a:alphaModFix/>
          </a:blip>
          <a:srcRect/>
          <a:stretch/>
        </p:blipFill>
        <p:spPr>
          <a:xfrm>
            <a:off x="10158095" y="238662"/>
            <a:ext cx="1520190" cy="1343025"/>
          </a:xfrm>
          <a:prstGeom prst="rect">
            <a:avLst/>
          </a:prstGeom>
          <a:noFill/>
          <a:ln>
            <a:noFill/>
          </a:ln>
        </p:spPr>
      </p:pic>
      <p:sp>
        <p:nvSpPr>
          <p:cNvPr id="6" name="TextBox 5">
            <a:extLst>
              <a:ext uri="{FF2B5EF4-FFF2-40B4-BE49-F238E27FC236}">
                <a16:creationId xmlns:a16="http://schemas.microsoft.com/office/drawing/2014/main" id="{DF7EBFDD-E6F1-C265-2AC6-15805EEB176D}"/>
              </a:ext>
            </a:extLst>
          </p:cNvPr>
          <p:cNvSpPr txBox="1"/>
          <p:nvPr/>
        </p:nvSpPr>
        <p:spPr>
          <a:xfrm>
            <a:off x="7630966" y="4292216"/>
            <a:ext cx="3951433" cy="1200329"/>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Guided by:</a:t>
            </a:r>
          </a:p>
          <a:p>
            <a:r>
              <a:rPr lang="en-IN" sz="2400" b="1">
                <a:latin typeface="Times New Roman" panose="02020603050405020304" pitchFamily="18" charset="0"/>
                <a:cs typeface="Times New Roman" panose="02020603050405020304" pitchFamily="18" charset="0"/>
              </a:rPr>
              <a:t>Dr. S. </a:t>
            </a:r>
            <a:r>
              <a:rPr lang="en-IN" sz="2400" b="1" err="1">
                <a:latin typeface="Times New Roman" panose="02020603050405020304" pitchFamily="18" charset="0"/>
                <a:cs typeface="Times New Roman" panose="02020603050405020304" pitchFamily="18" charset="0"/>
              </a:rPr>
              <a:t>Senthilvadivu</a:t>
            </a:r>
            <a:endParaRPr lang="en-IN" sz="2400" b="1">
              <a:latin typeface="Times New Roman" panose="02020603050405020304" pitchFamily="18" charset="0"/>
              <a:cs typeface="Times New Roman" panose="02020603050405020304" pitchFamily="18" charset="0"/>
            </a:endParaRPr>
          </a:p>
          <a:p>
            <a:r>
              <a:rPr lang="en-IN" sz="2400" b="1">
                <a:latin typeface="Times New Roman" panose="02020603050405020304" pitchFamily="18" charset="0"/>
                <a:cs typeface="Times New Roman" panose="02020603050405020304" pitchFamily="18" charset="0"/>
              </a:rPr>
              <a:t>Dr. </a:t>
            </a:r>
            <a:r>
              <a:rPr lang="en-IN" sz="2400" b="1" err="1">
                <a:latin typeface="Times New Roman" panose="02020603050405020304" pitchFamily="18" charset="0"/>
                <a:cs typeface="Times New Roman" panose="02020603050405020304" pitchFamily="18" charset="0"/>
              </a:rPr>
              <a:t>T.Kumaragurubaran</a:t>
            </a:r>
            <a:endParaRPr lang="en-IN" sz="2400" b="1">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F9D88B5-B319-0A3F-529F-175A42CBDBF8}"/>
              </a:ext>
            </a:extLst>
          </p:cNvPr>
          <p:cNvSpPr txBox="1"/>
          <p:nvPr/>
        </p:nvSpPr>
        <p:spPr>
          <a:xfrm>
            <a:off x="2251634" y="2565784"/>
            <a:ext cx="7500017" cy="1046440"/>
          </a:xfrm>
          <a:prstGeom prst="rect">
            <a:avLst/>
          </a:prstGeom>
          <a:noFill/>
        </p:spPr>
        <p:txBody>
          <a:bodyPr wrap="square" lIns="91440" tIns="45720" rIns="91440" bIns="45720" rtlCol="0" anchor="t">
            <a:spAutoFit/>
          </a:bodyPr>
          <a:lstStyle/>
          <a:p>
            <a:pPr algn="ctr"/>
            <a:r>
              <a:rPr lang="en-IN" sz="3000" b="1" dirty="0">
                <a:solidFill>
                  <a:srgbClr val="C00000"/>
                </a:solidFill>
                <a:latin typeface="Times New Roman"/>
                <a:cs typeface="Times New Roman"/>
              </a:rPr>
              <a:t>DSA0216 – Computer Vision with OpenCV for Modern AI</a:t>
            </a:r>
            <a:r>
              <a:rPr lang="en-US" sz="3200" b="1" dirty="0">
                <a:latin typeface="Times New Roman"/>
                <a:cs typeface="Times New Roman"/>
              </a:rPr>
              <a:t>	</a:t>
            </a:r>
            <a:endParaRPr lang="en-IN" sz="3200" b="1" dirty="0">
              <a:latin typeface="Times New Roman"/>
              <a:cs typeface="Times New Roman"/>
            </a:endParaRPr>
          </a:p>
        </p:txBody>
      </p:sp>
      <p:sp>
        <p:nvSpPr>
          <p:cNvPr id="9" name="Subtitle 8">
            <a:extLst>
              <a:ext uri="{FF2B5EF4-FFF2-40B4-BE49-F238E27FC236}">
                <a16:creationId xmlns:a16="http://schemas.microsoft.com/office/drawing/2014/main" id="{2A530D7B-D692-61AA-2253-32AC92917B4A}"/>
              </a:ext>
            </a:extLst>
          </p:cNvPr>
          <p:cNvSpPr>
            <a:spLocks noGrp="1"/>
          </p:cNvSpPr>
          <p:nvPr>
            <p:ph type="subTitle" idx="1"/>
          </p:nvPr>
        </p:nvSpPr>
        <p:spPr>
          <a:xfrm>
            <a:off x="388620" y="4292216"/>
            <a:ext cx="5765690" cy="2461478"/>
          </a:xfrm>
        </p:spPr>
        <p:txBody>
          <a:bodyPr>
            <a:normAutofit/>
          </a:bodyPr>
          <a:lstStyle/>
          <a:p>
            <a:pPr algn="l"/>
            <a:r>
              <a:rPr lang="en-IN" b="1">
                <a:latin typeface="Times New Roman" panose="02020603050405020304" pitchFamily="18" charset="0"/>
                <a:cs typeface="Times New Roman" panose="02020603050405020304" pitchFamily="18" charset="0"/>
              </a:rPr>
              <a:t>Presented by: </a:t>
            </a:r>
          </a:p>
          <a:p>
            <a:pPr algn="l"/>
            <a:r>
              <a:rPr lang="en-IN" b="1">
                <a:latin typeface="Times New Roman" panose="02020603050405020304" pitchFamily="18" charset="0"/>
                <a:cs typeface="Times New Roman" panose="02020603050405020304" pitchFamily="18" charset="0"/>
              </a:rPr>
              <a:t>A </a:t>
            </a:r>
            <a:r>
              <a:rPr lang="en-IN" b="1" err="1">
                <a:latin typeface="Times New Roman" panose="02020603050405020304" pitchFamily="18" charset="0"/>
                <a:cs typeface="Times New Roman" panose="02020603050405020304" pitchFamily="18" charset="0"/>
              </a:rPr>
              <a:t>Ashriktha</a:t>
            </a:r>
            <a:r>
              <a:rPr lang="en-IN" b="1">
                <a:latin typeface="Times New Roman" panose="02020603050405020304" pitchFamily="18" charset="0"/>
                <a:cs typeface="Times New Roman" panose="02020603050405020304" pitchFamily="18" charset="0"/>
              </a:rPr>
              <a:t> Reddy (192424172)</a:t>
            </a:r>
          </a:p>
          <a:p>
            <a:pPr algn="l"/>
            <a:r>
              <a:rPr lang="en-IN" b="1">
                <a:latin typeface="Times New Roman" panose="02020603050405020304" pitchFamily="18" charset="0"/>
                <a:cs typeface="Times New Roman" panose="02020603050405020304" pitchFamily="18" charset="0"/>
              </a:rPr>
              <a:t>K Hasini (192424181)</a:t>
            </a:r>
          </a:p>
          <a:p>
            <a:pPr algn="l"/>
            <a:r>
              <a:rPr lang="en-IN" b="1">
                <a:latin typeface="Times New Roman" panose="02020603050405020304" pitchFamily="18" charset="0"/>
                <a:cs typeface="Times New Roman" panose="02020603050405020304" pitchFamily="18" charset="0"/>
              </a:rPr>
              <a:t>M Lalitha Sri (192424072)</a:t>
            </a:r>
          </a:p>
        </p:txBody>
      </p:sp>
    </p:spTree>
    <p:extLst>
      <p:ext uri="{BB962C8B-B14F-4D97-AF65-F5344CB8AC3E}">
        <p14:creationId xmlns:p14="http://schemas.microsoft.com/office/powerpoint/2010/main" val="84892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61;p1">
            <a:extLst>
              <a:ext uri="{FF2B5EF4-FFF2-40B4-BE49-F238E27FC236}">
                <a16:creationId xmlns:a16="http://schemas.microsoft.com/office/drawing/2014/main" id="{30AC60EA-B918-5878-37F0-B4B841795FF7}"/>
              </a:ext>
            </a:extLst>
          </p:cNvPr>
          <p:cNvPicPr preferRelativeResize="0"/>
          <p:nvPr/>
        </p:nvPicPr>
        <p:blipFill rotWithShape="1">
          <a:blip r:embed="rId2">
            <a:alphaModFix/>
          </a:blip>
          <a:srcRect/>
          <a:stretch/>
        </p:blipFill>
        <p:spPr>
          <a:xfrm>
            <a:off x="270510" y="200442"/>
            <a:ext cx="1135380" cy="1343025"/>
          </a:xfrm>
          <a:prstGeom prst="rect">
            <a:avLst/>
          </a:prstGeom>
          <a:noFill/>
          <a:ln>
            <a:noFill/>
          </a:ln>
        </p:spPr>
      </p:pic>
      <p:pic>
        <p:nvPicPr>
          <p:cNvPr id="5" name="Google Shape;162;p1">
            <a:extLst>
              <a:ext uri="{FF2B5EF4-FFF2-40B4-BE49-F238E27FC236}">
                <a16:creationId xmlns:a16="http://schemas.microsoft.com/office/drawing/2014/main" id="{EC8580AF-A9C9-37C0-C9E9-DCD2FEC46882}"/>
              </a:ext>
            </a:extLst>
          </p:cNvPr>
          <p:cNvPicPr preferRelativeResize="0"/>
          <p:nvPr/>
        </p:nvPicPr>
        <p:blipFill rotWithShape="1">
          <a:blip r:embed="rId3">
            <a:alphaModFix/>
          </a:blip>
          <a:srcRect/>
          <a:stretch/>
        </p:blipFill>
        <p:spPr>
          <a:xfrm>
            <a:off x="10206586" y="200442"/>
            <a:ext cx="1520190" cy="1343025"/>
          </a:xfrm>
          <a:prstGeom prst="rect">
            <a:avLst/>
          </a:prstGeom>
          <a:noFill/>
          <a:ln>
            <a:noFill/>
          </a:ln>
        </p:spPr>
      </p:pic>
      <p:sp>
        <p:nvSpPr>
          <p:cNvPr id="8" name="TextBox 7">
            <a:extLst>
              <a:ext uri="{FF2B5EF4-FFF2-40B4-BE49-F238E27FC236}">
                <a16:creationId xmlns:a16="http://schemas.microsoft.com/office/drawing/2014/main" id="{7F336713-17E1-BDE2-9998-C1C3ECB86185}"/>
              </a:ext>
            </a:extLst>
          </p:cNvPr>
          <p:cNvSpPr txBox="1"/>
          <p:nvPr/>
        </p:nvSpPr>
        <p:spPr>
          <a:xfrm>
            <a:off x="502786" y="1715523"/>
            <a:ext cx="7346922" cy="477054"/>
          </a:xfrm>
          <a:prstGeom prst="rect">
            <a:avLst/>
          </a:prstGeom>
          <a:noFill/>
        </p:spPr>
        <p:txBody>
          <a:bodyPr wrap="square" rtlCol="0">
            <a:spAutoFit/>
          </a:bodyPr>
          <a:lstStyle/>
          <a:p>
            <a:r>
              <a:rPr lang="fr-FR" sz="2500" b="1">
                <a:latin typeface="Times New Roman" panose="02020603050405020304" pitchFamily="18" charset="0"/>
                <a:cs typeface="Times New Roman" panose="02020603050405020304" pitchFamily="18" charset="0"/>
              </a:rPr>
              <a:t>Module 2: Posture </a:t>
            </a:r>
            <a:r>
              <a:rPr lang="fr-FR" sz="2500" b="1" err="1">
                <a:latin typeface="Times New Roman" panose="02020603050405020304" pitchFamily="18" charset="0"/>
                <a:cs typeface="Times New Roman" panose="02020603050405020304" pitchFamily="18" charset="0"/>
              </a:rPr>
              <a:t>Analysis</a:t>
            </a:r>
            <a:r>
              <a:rPr lang="fr-FR" sz="2500" b="1">
                <a:latin typeface="Times New Roman" panose="02020603050405020304" pitchFamily="18" charset="0"/>
                <a:cs typeface="Times New Roman" panose="02020603050405020304" pitchFamily="18" charset="0"/>
              </a:rPr>
              <a:t> &amp; </a:t>
            </a:r>
            <a:r>
              <a:rPr lang="fr-FR" sz="2500" b="1" err="1">
                <a:latin typeface="Times New Roman" panose="02020603050405020304" pitchFamily="18" charset="0"/>
                <a:cs typeface="Times New Roman" panose="02020603050405020304" pitchFamily="18" charset="0"/>
              </a:rPr>
              <a:t>Deviation</a:t>
            </a:r>
            <a:r>
              <a:rPr lang="fr-FR" sz="2500" b="1">
                <a:latin typeface="Times New Roman" panose="02020603050405020304" pitchFamily="18" charset="0"/>
                <a:cs typeface="Times New Roman" panose="02020603050405020304" pitchFamily="18" charset="0"/>
              </a:rPr>
              <a:t> </a:t>
            </a:r>
            <a:r>
              <a:rPr lang="fr-FR" sz="2500" b="1" err="1">
                <a:latin typeface="Times New Roman" panose="02020603050405020304" pitchFamily="18" charset="0"/>
                <a:cs typeface="Times New Roman" panose="02020603050405020304" pitchFamily="18" charset="0"/>
              </a:rPr>
              <a:t>Detection</a:t>
            </a:r>
            <a:endParaRPr lang="en-IN" sz="2500" b="1">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4B62203-9A12-C956-96F3-5FDC108EAFB2}"/>
              </a:ext>
            </a:extLst>
          </p:cNvPr>
          <p:cNvSpPr txBox="1"/>
          <p:nvPr/>
        </p:nvSpPr>
        <p:spPr>
          <a:xfrm>
            <a:off x="143256" y="2195287"/>
            <a:ext cx="8073864" cy="4276042"/>
          </a:xfrm>
          <a:prstGeom prst="rect">
            <a:avLst/>
          </a:prstGeom>
          <a:noFill/>
        </p:spPr>
        <p:txBody>
          <a:bodyPr wrap="square" lIns="91440" tIns="45720" rIns="91440" bIns="45720" rtlCol="0" anchor="t">
            <a:spAutoFit/>
          </a:bodyPr>
          <a:lstStyle/>
          <a:p>
            <a:pPr marL="342900" indent="-342900" algn="just">
              <a:lnSpc>
                <a:spcPct val="150000"/>
              </a:lnSpc>
              <a:buFont typeface="Arial" panose="020B0604020202020204" pitchFamily="34" charset="0"/>
              <a:buChar char="•"/>
            </a:pPr>
            <a:r>
              <a:rPr lang="en-US" sz="2300">
                <a:latin typeface="Times New Roman"/>
                <a:cs typeface="Times New Roman"/>
              </a:rPr>
              <a:t>Module 2 focuses on analyzing the detected body landmarks to evaluate the user’s posture. </a:t>
            </a:r>
          </a:p>
          <a:p>
            <a:pPr marL="342900" indent="-342900" algn="just">
              <a:lnSpc>
                <a:spcPct val="150000"/>
              </a:lnSpc>
              <a:buFont typeface="Arial" panose="020B0604020202020204" pitchFamily="34" charset="0"/>
              <a:buChar char="•"/>
            </a:pPr>
            <a:r>
              <a:rPr lang="en-US" sz="2300">
                <a:latin typeface="Times New Roman"/>
                <a:cs typeface="Times New Roman"/>
              </a:rPr>
              <a:t>The system compares the real-time pose data with predefined correct posture models to identify misalignment or errors. </a:t>
            </a:r>
          </a:p>
          <a:p>
            <a:pPr marL="342900" indent="-342900" algn="just">
              <a:lnSpc>
                <a:spcPct val="150000"/>
              </a:lnSpc>
              <a:buFont typeface="Arial" panose="020B0604020202020204" pitchFamily="34" charset="0"/>
              <a:buChar char="•"/>
            </a:pPr>
            <a:r>
              <a:rPr lang="en-US" sz="2300">
                <a:latin typeface="Times New Roman"/>
                <a:cs typeface="Times New Roman"/>
              </a:rPr>
              <a:t>It calculates angles and distances between key joints to measure deviations. </a:t>
            </a:r>
          </a:p>
          <a:p>
            <a:pPr marL="342900" indent="-342900" algn="just">
              <a:lnSpc>
                <a:spcPct val="150000"/>
              </a:lnSpc>
              <a:buFont typeface="Arial" panose="020B0604020202020204" pitchFamily="34" charset="0"/>
              <a:buChar char="•"/>
            </a:pPr>
            <a:r>
              <a:rPr lang="en-US" sz="2300">
                <a:latin typeface="Times New Roman"/>
                <a:cs typeface="Times New Roman"/>
              </a:rPr>
              <a:t>If any incorrect posture is detected, the system marks the deviation for correction in the next stage.</a:t>
            </a:r>
            <a:endParaRPr lang="en-IN" sz="2300">
              <a:latin typeface="Times New Roman"/>
              <a:cs typeface="Times New Roman"/>
            </a:endParaRPr>
          </a:p>
        </p:txBody>
      </p:sp>
      <p:sp>
        <p:nvSpPr>
          <p:cNvPr id="10" name="Title 1">
            <a:extLst>
              <a:ext uri="{FF2B5EF4-FFF2-40B4-BE49-F238E27FC236}">
                <a16:creationId xmlns:a16="http://schemas.microsoft.com/office/drawing/2014/main" id="{AD7FD331-1A1F-5F3D-5A1A-0B4889793AD6}"/>
              </a:ext>
            </a:extLst>
          </p:cNvPr>
          <p:cNvSpPr txBox="1">
            <a:spLocks/>
          </p:cNvSpPr>
          <p:nvPr/>
        </p:nvSpPr>
        <p:spPr>
          <a:xfrm>
            <a:off x="838200" y="-841"/>
            <a:ext cx="10515600" cy="113146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solidFill>
                  <a:srgbClr val="C00000"/>
                </a:solidFill>
                <a:latin typeface="Times New Roman"/>
                <a:cs typeface="Times New Roman"/>
              </a:rPr>
              <a:t>M</a:t>
            </a:r>
            <a:r>
              <a:rPr lang="en-IN" sz="4400" b="1" err="1">
                <a:solidFill>
                  <a:srgbClr val="C00000"/>
                </a:solidFill>
                <a:latin typeface="Times New Roman"/>
                <a:cs typeface="Times New Roman"/>
              </a:rPr>
              <a:t>odules</a:t>
            </a:r>
            <a:endParaRPr lang="en-IN" sz="4400" b="1">
              <a:solidFill>
                <a:srgbClr val="C00000"/>
              </a:solidFill>
              <a:latin typeface="Times New Roman"/>
              <a:cs typeface="Times New Roman"/>
            </a:endParaRPr>
          </a:p>
        </p:txBody>
      </p:sp>
      <p:pic>
        <p:nvPicPr>
          <p:cNvPr id="2" name="Picture 1" descr="A diagram of a posture analysis&#10;&#10;AI-generated content may be incorrect.">
            <a:extLst>
              <a:ext uri="{FF2B5EF4-FFF2-40B4-BE49-F238E27FC236}">
                <a16:creationId xmlns:a16="http://schemas.microsoft.com/office/drawing/2014/main" id="{00C238F5-F324-C106-C7A1-E16813608B41}"/>
              </a:ext>
            </a:extLst>
          </p:cNvPr>
          <p:cNvPicPr>
            <a:picLocks noChangeAspect="1"/>
          </p:cNvPicPr>
          <p:nvPr/>
        </p:nvPicPr>
        <p:blipFill>
          <a:blip r:embed="rId4"/>
          <a:stretch>
            <a:fillRect/>
          </a:stretch>
        </p:blipFill>
        <p:spPr>
          <a:xfrm>
            <a:off x="8395716" y="1956816"/>
            <a:ext cx="3697224" cy="3627120"/>
          </a:xfrm>
          <a:prstGeom prst="rect">
            <a:avLst/>
          </a:prstGeom>
        </p:spPr>
      </p:pic>
    </p:spTree>
    <p:extLst>
      <p:ext uri="{BB962C8B-B14F-4D97-AF65-F5344CB8AC3E}">
        <p14:creationId xmlns:p14="http://schemas.microsoft.com/office/powerpoint/2010/main" val="208007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61;p1" descr="A logo with blue green and orange letters&#10;&#10;AI-generated content may be incorrect.">
            <a:extLst>
              <a:ext uri="{FF2B5EF4-FFF2-40B4-BE49-F238E27FC236}">
                <a16:creationId xmlns:a16="http://schemas.microsoft.com/office/drawing/2014/main" id="{CD11CF2A-BA4A-B8AC-4FE1-C961C1583DAD}"/>
              </a:ext>
            </a:extLst>
          </p:cNvPr>
          <p:cNvPicPr preferRelativeResize="0"/>
          <p:nvPr/>
        </p:nvPicPr>
        <p:blipFill rotWithShape="1">
          <a:blip r:embed="rId2">
            <a:alphaModFix/>
          </a:blip>
          <a:srcRect/>
          <a:stretch/>
        </p:blipFill>
        <p:spPr>
          <a:xfrm>
            <a:off x="270510" y="200442"/>
            <a:ext cx="1135380" cy="1343025"/>
          </a:xfrm>
          <a:prstGeom prst="rect">
            <a:avLst/>
          </a:prstGeom>
          <a:noFill/>
          <a:ln>
            <a:noFill/>
          </a:ln>
        </p:spPr>
      </p:pic>
      <p:pic>
        <p:nvPicPr>
          <p:cNvPr id="5" name="Google Shape;162;p1" descr="A blue and white logo with a book and a caduceus&#10;&#10;AI-generated content may be incorrect.">
            <a:extLst>
              <a:ext uri="{FF2B5EF4-FFF2-40B4-BE49-F238E27FC236}">
                <a16:creationId xmlns:a16="http://schemas.microsoft.com/office/drawing/2014/main" id="{223B0FED-2C45-864C-A7BC-6A2E7AE64722}"/>
              </a:ext>
            </a:extLst>
          </p:cNvPr>
          <p:cNvPicPr preferRelativeResize="0"/>
          <p:nvPr/>
        </p:nvPicPr>
        <p:blipFill rotWithShape="1">
          <a:blip r:embed="rId3">
            <a:alphaModFix/>
          </a:blip>
          <a:srcRect/>
          <a:stretch/>
        </p:blipFill>
        <p:spPr>
          <a:xfrm>
            <a:off x="10206586" y="200442"/>
            <a:ext cx="1520190" cy="1343025"/>
          </a:xfrm>
          <a:prstGeom prst="rect">
            <a:avLst/>
          </a:prstGeom>
          <a:noFill/>
          <a:ln>
            <a:noFill/>
          </a:ln>
        </p:spPr>
      </p:pic>
      <p:sp>
        <p:nvSpPr>
          <p:cNvPr id="6" name="TextBox 5">
            <a:extLst>
              <a:ext uri="{FF2B5EF4-FFF2-40B4-BE49-F238E27FC236}">
                <a16:creationId xmlns:a16="http://schemas.microsoft.com/office/drawing/2014/main" id="{C4456531-0DC4-22B0-1407-81136489F575}"/>
              </a:ext>
            </a:extLst>
          </p:cNvPr>
          <p:cNvSpPr txBox="1"/>
          <p:nvPr/>
        </p:nvSpPr>
        <p:spPr>
          <a:xfrm>
            <a:off x="1030224" y="344424"/>
            <a:ext cx="10137648"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C00000"/>
                </a:solidFill>
                <a:latin typeface="Times New Roman"/>
              </a:rPr>
              <a:t>          Implementation and Results</a:t>
            </a:r>
            <a:endParaRPr lang="en-US" sz="4400">
              <a:solidFill>
                <a:srgbClr val="000000"/>
              </a:solidFill>
              <a:latin typeface="Times New Roman"/>
            </a:endParaRPr>
          </a:p>
          <a:p>
            <a:pPr algn="ctr"/>
            <a:endParaRPr lang="en-US">
              <a:solidFill>
                <a:srgbClr val="000000"/>
              </a:solidFill>
              <a:latin typeface="Calibri" panose="020F0502020204030204"/>
              <a:ea typeface="Calibri" panose="020F0502020204030204"/>
              <a:cs typeface="Calibri" panose="020F0502020204030204"/>
            </a:endParaRPr>
          </a:p>
        </p:txBody>
      </p:sp>
      <p:pic>
        <p:nvPicPr>
          <p:cNvPr id="7" name="Picture 6">
            <a:extLst>
              <a:ext uri="{FF2B5EF4-FFF2-40B4-BE49-F238E27FC236}">
                <a16:creationId xmlns:a16="http://schemas.microsoft.com/office/drawing/2014/main" id="{078035B8-419F-41E5-0EDB-3E15A66DC75C}"/>
              </a:ext>
            </a:extLst>
          </p:cNvPr>
          <p:cNvPicPr>
            <a:picLocks noChangeAspect="1"/>
          </p:cNvPicPr>
          <p:nvPr/>
        </p:nvPicPr>
        <p:blipFill>
          <a:blip r:embed="rId4"/>
          <a:stretch>
            <a:fillRect/>
          </a:stretch>
        </p:blipFill>
        <p:spPr>
          <a:xfrm>
            <a:off x="153616" y="1711460"/>
            <a:ext cx="5772557" cy="4805059"/>
          </a:xfrm>
          <a:prstGeom prst="rect">
            <a:avLst/>
          </a:prstGeom>
        </p:spPr>
      </p:pic>
      <p:sp>
        <p:nvSpPr>
          <p:cNvPr id="8" name="TextBox 7">
            <a:extLst>
              <a:ext uri="{FF2B5EF4-FFF2-40B4-BE49-F238E27FC236}">
                <a16:creationId xmlns:a16="http://schemas.microsoft.com/office/drawing/2014/main" id="{9518E297-012E-9144-5A39-C2551AB1F458}"/>
              </a:ext>
            </a:extLst>
          </p:cNvPr>
          <p:cNvSpPr txBox="1"/>
          <p:nvPr/>
        </p:nvSpPr>
        <p:spPr>
          <a:xfrm>
            <a:off x="5925766" y="1499681"/>
            <a:ext cx="609600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lnSpc>
                <a:spcPct val="150000"/>
              </a:lnSpc>
              <a:buFont typeface=""/>
              <a:buChar char="•"/>
            </a:pPr>
            <a:r>
              <a:rPr lang="en-US" sz="2400">
                <a:latin typeface="Times New Roman"/>
                <a:cs typeface="Times New Roman"/>
              </a:rPr>
              <a:t>The module accurately analyzed body landmarks and calculated joint angles in real time.</a:t>
            </a:r>
            <a:endParaRPr lang="en-US">
              <a:ea typeface="Calibri" panose="020F0502020204030204"/>
              <a:cs typeface="Calibri" panose="020F0502020204030204"/>
            </a:endParaRPr>
          </a:p>
          <a:p>
            <a:pPr marL="228600" indent="-228600" algn="just">
              <a:lnSpc>
                <a:spcPct val="150000"/>
              </a:lnSpc>
              <a:buFont typeface=""/>
              <a:buChar char="•"/>
            </a:pPr>
            <a:r>
              <a:rPr lang="en-US" sz="2400">
                <a:latin typeface="Times New Roman"/>
                <a:cs typeface="Times New Roman"/>
              </a:rPr>
              <a:t>It successfully compared the measured values with predefined thresholds to detect posture deviations.</a:t>
            </a:r>
          </a:p>
          <a:p>
            <a:pPr marL="228600" indent="-228600" algn="just">
              <a:lnSpc>
                <a:spcPct val="150000"/>
              </a:lnSpc>
              <a:buFont typeface=""/>
              <a:buChar char="•"/>
            </a:pPr>
            <a:r>
              <a:rPr lang="en-US" sz="2400">
                <a:latin typeface="Times New Roman"/>
                <a:cs typeface="Times New Roman"/>
              </a:rPr>
              <a:t>The system reliably identified misalignment and forwarded the results for feedback generation.</a:t>
            </a:r>
          </a:p>
          <a:p>
            <a:pPr algn="ctr"/>
            <a:endParaRPr lang="en-US"/>
          </a:p>
        </p:txBody>
      </p:sp>
    </p:spTree>
    <p:extLst>
      <p:ext uri="{BB962C8B-B14F-4D97-AF65-F5344CB8AC3E}">
        <p14:creationId xmlns:p14="http://schemas.microsoft.com/office/powerpoint/2010/main" val="2472651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61;p1">
            <a:extLst>
              <a:ext uri="{FF2B5EF4-FFF2-40B4-BE49-F238E27FC236}">
                <a16:creationId xmlns:a16="http://schemas.microsoft.com/office/drawing/2014/main" id="{84271448-0355-0D32-7A78-72482A94D0C1}"/>
              </a:ext>
            </a:extLst>
          </p:cNvPr>
          <p:cNvPicPr preferRelativeResize="0"/>
          <p:nvPr/>
        </p:nvPicPr>
        <p:blipFill rotWithShape="1">
          <a:blip r:embed="rId2">
            <a:alphaModFix/>
          </a:blip>
          <a:srcRect/>
          <a:stretch/>
        </p:blipFill>
        <p:spPr>
          <a:xfrm>
            <a:off x="270510" y="200442"/>
            <a:ext cx="1135380" cy="1343025"/>
          </a:xfrm>
          <a:prstGeom prst="rect">
            <a:avLst/>
          </a:prstGeom>
          <a:noFill/>
          <a:ln>
            <a:noFill/>
          </a:ln>
        </p:spPr>
      </p:pic>
      <p:pic>
        <p:nvPicPr>
          <p:cNvPr id="5" name="Google Shape;162;p1">
            <a:extLst>
              <a:ext uri="{FF2B5EF4-FFF2-40B4-BE49-F238E27FC236}">
                <a16:creationId xmlns:a16="http://schemas.microsoft.com/office/drawing/2014/main" id="{965CC1C9-BDAB-F163-1896-4CF9FC5BD304}"/>
              </a:ext>
            </a:extLst>
          </p:cNvPr>
          <p:cNvPicPr preferRelativeResize="0"/>
          <p:nvPr/>
        </p:nvPicPr>
        <p:blipFill rotWithShape="1">
          <a:blip r:embed="rId3">
            <a:alphaModFix/>
          </a:blip>
          <a:srcRect/>
          <a:stretch/>
        </p:blipFill>
        <p:spPr>
          <a:xfrm>
            <a:off x="10206586" y="200442"/>
            <a:ext cx="1520190" cy="1343025"/>
          </a:xfrm>
          <a:prstGeom prst="rect">
            <a:avLst/>
          </a:prstGeom>
          <a:noFill/>
          <a:ln>
            <a:noFill/>
          </a:ln>
        </p:spPr>
      </p:pic>
      <p:sp>
        <p:nvSpPr>
          <p:cNvPr id="6" name="TextBox 5">
            <a:extLst>
              <a:ext uri="{FF2B5EF4-FFF2-40B4-BE49-F238E27FC236}">
                <a16:creationId xmlns:a16="http://schemas.microsoft.com/office/drawing/2014/main" id="{199DFFCC-4E6B-E954-4BB1-781B7233D665}"/>
              </a:ext>
            </a:extLst>
          </p:cNvPr>
          <p:cNvSpPr txBox="1"/>
          <p:nvPr/>
        </p:nvSpPr>
        <p:spPr>
          <a:xfrm>
            <a:off x="450970" y="1716952"/>
            <a:ext cx="5645727" cy="477054"/>
          </a:xfrm>
          <a:prstGeom prst="rect">
            <a:avLst/>
          </a:prstGeom>
          <a:noFill/>
        </p:spPr>
        <p:txBody>
          <a:bodyPr wrap="square" rtlCol="0">
            <a:spAutoFit/>
          </a:bodyPr>
          <a:lstStyle/>
          <a:p>
            <a:r>
              <a:rPr lang="en-IN" sz="2500" b="1">
                <a:latin typeface="Times New Roman" panose="02020603050405020304" pitchFamily="18" charset="0"/>
                <a:cs typeface="Times New Roman" panose="02020603050405020304" pitchFamily="18" charset="0"/>
              </a:rPr>
              <a:t>Module 3: Alert &amp; Feedback System</a:t>
            </a:r>
          </a:p>
        </p:txBody>
      </p:sp>
      <p:sp>
        <p:nvSpPr>
          <p:cNvPr id="7" name="TextBox 6">
            <a:extLst>
              <a:ext uri="{FF2B5EF4-FFF2-40B4-BE49-F238E27FC236}">
                <a16:creationId xmlns:a16="http://schemas.microsoft.com/office/drawing/2014/main" id="{D0A3488C-DA50-7764-9106-88467547E192}"/>
              </a:ext>
            </a:extLst>
          </p:cNvPr>
          <p:cNvSpPr txBox="1"/>
          <p:nvPr/>
        </p:nvSpPr>
        <p:spPr>
          <a:xfrm>
            <a:off x="107815" y="2192927"/>
            <a:ext cx="7940607" cy="4276042"/>
          </a:xfrm>
          <a:prstGeom prst="rect">
            <a:avLst/>
          </a:prstGeom>
          <a:noFill/>
        </p:spPr>
        <p:txBody>
          <a:bodyPr wrap="square" lIns="91440" tIns="45720" rIns="91440" bIns="45720" rtlCol="0" anchor="t">
            <a:spAutoFit/>
          </a:bodyPr>
          <a:lstStyle/>
          <a:p>
            <a:pPr marL="342900" indent="-342900" algn="just">
              <a:lnSpc>
                <a:spcPct val="150000"/>
              </a:lnSpc>
              <a:buFont typeface="Arial" panose="020B0604020202020204" pitchFamily="34" charset="0"/>
              <a:buChar char="•"/>
            </a:pPr>
            <a:r>
              <a:rPr lang="en-US" sz="2300">
                <a:latin typeface="Times New Roman"/>
                <a:cs typeface="Times New Roman"/>
              </a:rPr>
              <a:t>Module 3 focuses on providing real-time alerts and feedback to the user based on the detected posture deviations. </a:t>
            </a:r>
          </a:p>
          <a:p>
            <a:pPr marL="342900" indent="-342900" algn="just">
              <a:lnSpc>
                <a:spcPct val="150000"/>
              </a:lnSpc>
              <a:buFont typeface="Arial" panose="020B0604020202020204" pitchFamily="34" charset="0"/>
              <a:buChar char="•"/>
            </a:pPr>
            <a:r>
              <a:rPr lang="en-US" sz="2300">
                <a:latin typeface="Times New Roman"/>
                <a:cs typeface="Times New Roman"/>
              </a:rPr>
              <a:t>When incorrect posture is identified, the system generates visual cues, text messages, or audio alerts to guide the user. </a:t>
            </a:r>
          </a:p>
          <a:p>
            <a:pPr marL="342900" indent="-342900" algn="just">
              <a:lnSpc>
                <a:spcPct val="150000"/>
              </a:lnSpc>
              <a:buFont typeface="Arial" panose="020B0604020202020204" pitchFamily="34" charset="0"/>
              <a:buChar char="•"/>
            </a:pPr>
            <a:r>
              <a:rPr lang="en-US" sz="2300">
                <a:latin typeface="Times New Roman"/>
                <a:cs typeface="Times New Roman"/>
              </a:rPr>
              <a:t>The feedback helps the user adjust their body alignment immediately. </a:t>
            </a:r>
          </a:p>
          <a:p>
            <a:pPr marL="342900" indent="-342900" algn="just">
              <a:lnSpc>
                <a:spcPct val="150000"/>
              </a:lnSpc>
              <a:buFont typeface="Arial" panose="020B0604020202020204" pitchFamily="34" charset="0"/>
              <a:buChar char="•"/>
            </a:pPr>
            <a:r>
              <a:rPr lang="en-US" sz="2300">
                <a:latin typeface="Times New Roman"/>
                <a:cs typeface="Times New Roman"/>
              </a:rPr>
              <a:t>This module ensures continuous improvement by making the posture correction process interactive and user-friendly.</a:t>
            </a:r>
          </a:p>
        </p:txBody>
      </p:sp>
      <p:sp>
        <p:nvSpPr>
          <p:cNvPr id="8" name="Title 1">
            <a:extLst>
              <a:ext uri="{FF2B5EF4-FFF2-40B4-BE49-F238E27FC236}">
                <a16:creationId xmlns:a16="http://schemas.microsoft.com/office/drawing/2014/main" id="{ACBDDC5B-5605-EF27-A68F-13C28F8B95A8}"/>
              </a:ext>
            </a:extLst>
          </p:cNvPr>
          <p:cNvSpPr txBox="1">
            <a:spLocks/>
          </p:cNvSpPr>
          <p:nvPr/>
        </p:nvSpPr>
        <p:spPr>
          <a:xfrm>
            <a:off x="838200" y="311357"/>
            <a:ext cx="10515600" cy="9229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solidFill>
                  <a:srgbClr val="C00000"/>
                </a:solidFill>
                <a:latin typeface="Times New Roman"/>
                <a:cs typeface="Times New Roman"/>
              </a:rPr>
              <a:t>M</a:t>
            </a:r>
            <a:r>
              <a:rPr lang="en-IN" sz="4400" b="1" err="1">
                <a:solidFill>
                  <a:srgbClr val="C00000"/>
                </a:solidFill>
                <a:latin typeface="Times New Roman"/>
                <a:cs typeface="Times New Roman"/>
              </a:rPr>
              <a:t>odules</a:t>
            </a:r>
            <a:endParaRPr lang="en-IN" sz="4400" b="1">
              <a:solidFill>
                <a:srgbClr val="C00000"/>
              </a:solidFill>
              <a:latin typeface="Times New Roman"/>
              <a:cs typeface="Times New Roman"/>
            </a:endParaRPr>
          </a:p>
        </p:txBody>
      </p:sp>
      <p:pic>
        <p:nvPicPr>
          <p:cNvPr id="2" name="Picture 1" descr="A diagram of a warning system&#10;&#10;AI-generated content may be incorrect.">
            <a:extLst>
              <a:ext uri="{FF2B5EF4-FFF2-40B4-BE49-F238E27FC236}">
                <a16:creationId xmlns:a16="http://schemas.microsoft.com/office/drawing/2014/main" id="{61B82A1D-2AA2-3BB7-4E73-53B56FB7ABE2}"/>
              </a:ext>
            </a:extLst>
          </p:cNvPr>
          <p:cNvPicPr>
            <a:picLocks noChangeAspect="1"/>
          </p:cNvPicPr>
          <p:nvPr/>
        </p:nvPicPr>
        <p:blipFill>
          <a:blip r:embed="rId4"/>
          <a:stretch>
            <a:fillRect/>
          </a:stretch>
        </p:blipFill>
        <p:spPr>
          <a:xfrm>
            <a:off x="8206740" y="2054352"/>
            <a:ext cx="3764280" cy="3992880"/>
          </a:xfrm>
          <a:prstGeom prst="rect">
            <a:avLst/>
          </a:prstGeom>
        </p:spPr>
      </p:pic>
    </p:spTree>
    <p:extLst>
      <p:ext uri="{BB962C8B-B14F-4D97-AF65-F5344CB8AC3E}">
        <p14:creationId xmlns:p14="http://schemas.microsoft.com/office/powerpoint/2010/main" val="3658247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47DE94-2017-AA98-3F6C-E659D6CAEA84}"/>
              </a:ext>
            </a:extLst>
          </p:cNvPr>
          <p:cNvSpPr txBox="1"/>
          <p:nvPr/>
        </p:nvSpPr>
        <p:spPr>
          <a:xfrm>
            <a:off x="1115568" y="430124"/>
            <a:ext cx="9954768"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C00000"/>
                </a:solidFill>
                <a:latin typeface="Times New Roman"/>
              </a:rPr>
              <a:t>          Implementation and Results</a:t>
            </a:r>
            <a:endParaRPr lang="en-US" sz="4400" b="1">
              <a:solidFill>
                <a:srgbClr val="C00000"/>
              </a:solidFill>
              <a:latin typeface="Times New Roman"/>
              <a:cs typeface="Times New Roman"/>
            </a:endParaRPr>
          </a:p>
          <a:p>
            <a:pPr algn="ctr"/>
            <a:endParaRPr lang="en-US"/>
          </a:p>
        </p:txBody>
      </p:sp>
      <p:pic>
        <p:nvPicPr>
          <p:cNvPr id="4" name="Google Shape;161;p1" descr="A logo with blue green and orange letters&#10;&#10;AI-generated content may be incorrect.">
            <a:extLst>
              <a:ext uri="{FF2B5EF4-FFF2-40B4-BE49-F238E27FC236}">
                <a16:creationId xmlns:a16="http://schemas.microsoft.com/office/drawing/2014/main" id="{51EB13D5-A13B-09EA-C743-09A9ACA0CA96}"/>
              </a:ext>
            </a:extLst>
          </p:cNvPr>
          <p:cNvPicPr preferRelativeResize="0"/>
          <p:nvPr/>
        </p:nvPicPr>
        <p:blipFill rotWithShape="1">
          <a:blip r:embed="rId2">
            <a:alphaModFix/>
          </a:blip>
          <a:srcRect/>
          <a:stretch/>
        </p:blipFill>
        <p:spPr>
          <a:xfrm>
            <a:off x="270510" y="200442"/>
            <a:ext cx="1135380" cy="1343025"/>
          </a:xfrm>
          <a:prstGeom prst="rect">
            <a:avLst/>
          </a:prstGeom>
          <a:noFill/>
          <a:ln>
            <a:noFill/>
          </a:ln>
        </p:spPr>
      </p:pic>
      <p:pic>
        <p:nvPicPr>
          <p:cNvPr id="6" name="Google Shape;162;p1" descr="A blue and white logo with a book and a caduceus&#10;&#10;AI-generated content may be incorrect.">
            <a:extLst>
              <a:ext uri="{FF2B5EF4-FFF2-40B4-BE49-F238E27FC236}">
                <a16:creationId xmlns:a16="http://schemas.microsoft.com/office/drawing/2014/main" id="{B380C35C-9454-1D7B-8250-87E632AE0D97}"/>
              </a:ext>
            </a:extLst>
          </p:cNvPr>
          <p:cNvPicPr preferRelativeResize="0"/>
          <p:nvPr/>
        </p:nvPicPr>
        <p:blipFill rotWithShape="1">
          <a:blip r:embed="rId3">
            <a:alphaModFix/>
          </a:blip>
          <a:srcRect/>
          <a:stretch/>
        </p:blipFill>
        <p:spPr>
          <a:xfrm>
            <a:off x="10206586" y="200442"/>
            <a:ext cx="1520190" cy="1343025"/>
          </a:xfrm>
          <a:prstGeom prst="rect">
            <a:avLst/>
          </a:prstGeom>
          <a:noFill/>
          <a:ln>
            <a:noFill/>
          </a:ln>
        </p:spPr>
      </p:pic>
      <p:pic>
        <p:nvPicPr>
          <p:cNvPr id="7" name="Picture 6" descr="A screenshot of a computer&#10;&#10;AI-generated content may be incorrect.">
            <a:extLst>
              <a:ext uri="{FF2B5EF4-FFF2-40B4-BE49-F238E27FC236}">
                <a16:creationId xmlns:a16="http://schemas.microsoft.com/office/drawing/2014/main" id="{0F9CD3B9-045B-5A19-96E4-DA0E9713225E}"/>
              </a:ext>
            </a:extLst>
          </p:cNvPr>
          <p:cNvPicPr>
            <a:picLocks noChangeAspect="1"/>
          </p:cNvPicPr>
          <p:nvPr/>
        </p:nvPicPr>
        <p:blipFill>
          <a:blip r:embed="rId4"/>
          <a:stretch>
            <a:fillRect/>
          </a:stretch>
        </p:blipFill>
        <p:spPr>
          <a:xfrm>
            <a:off x="268173" y="1941111"/>
            <a:ext cx="5839052" cy="4481774"/>
          </a:xfrm>
          <a:prstGeom prst="rect">
            <a:avLst/>
          </a:prstGeom>
        </p:spPr>
      </p:pic>
      <p:sp>
        <p:nvSpPr>
          <p:cNvPr id="9" name="TextBox 8">
            <a:extLst>
              <a:ext uri="{FF2B5EF4-FFF2-40B4-BE49-F238E27FC236}">
                <a16:creationId xmlns:a16="http://schemas.microsoft.com/office/drawing/2014/main" id="{6CB16CCE-899A-505E-882E-B44C311321B6}"/>
              </a:ext>
            </a:extLst>
          </p:cNvPr>
          <p:cNvSpPr txBox="1"/>
          <p:nvPr/>
        </p:nvSpPr>
        <p:spPr>
          <a:xfrm>
            <a:off x="1085088" y="1780031"/>
            <a:ext cx="3352800" cy="292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2" name="TextBox 11">
            <a:extLst>
              <a:ext uri="{FF2B5EF4-FFF2-40B4-BE49-F238E27FC236}">
                <a16:creationId xmlns:a16="http://schemas.microsoft.com/office/drawing/2014/main" id="{9B81F016-D27B-86A3-EAB0-CD3B057DB5B4}"/>
              </a:ext>
            </a:extLst>
          </p:cNvPr>
          <p:cNvSpPr txBox="1"/>
          <p:nvPr/>
        </p:nvSpPr>
        <p:spPr>
          <a:xfrm>
            <a:off x="6104107" y="1783404"/>
            <a:ext cx="5666361"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buFont typeface="Arial"/>
              <a:buChar char="•"/>
            </a:pPr>
            <a:r>
              <a:rPr lang="en-US" sz="2400">
                <a:latin typeface="Times New Roman"/>
                <a:ea typeface="Calibri"/>
                <a:cs typeface="Times New Roman"/>
              </a:rPr>
              <a:t>The</a:t>
            </a:r>
            <a:r>
              <a:rPr lang="en-US" sz="2400">
                <a:latin typeface="Times New Roman"/>
                <a:ea typeface="+mn-lt"/>
                <a:cs typeface="Times New Roman"/>
              </a:rPr>
              <a:t> module successfully detected incorrect posture using predefined threshold values.</a:t>
            </a:r>
          </a:p>
          <a:p>
            <a:pPr algn="just">
              <a:lnSpc>
                <a:spcPct val="150000"/>
              </a:lnSpc>
              <a:buFont typeface="Arial"/>
              <a:buChar char="•"/>
            </a:pPr>
            <a:r>
              <a:rPr lang="en-US" sz="2400">
                <a:latin typeface="Times New Roman"/>
                <a:ea typeface="+mn-lt"/>
                <a:cs typeface="Times New Roman"/>
              </a:rPr>
              <a:t>Real-time visual warning alerts were displayed to help the user correct their posture.</a:t>
            </a:r>
          </a:p>
          <a:p>
            <a:pPr algn="just">
              <a:lnSpc>
                <a:spcPct val="150000"/>
              </a:lnSpc>
              <a:buFont typeface="Arial"/>
              <a:buChar char="•"/>
            </a:pPr>
            <a:r>
              <a:rPr lang="en-US" sz="2400">
                <a:latin typeface="Times New Roman"/>
                <a:ea typeface="+mn-lt"/>
                <a:cs typeface="Times New Roman"/>
              </a:rPr>
              <a:t>The system worked smoothly and effectively supported immediate posture correction.</a:t>
            </a:r>
          </a:p>
          <a:p>
            <a:pPr algn="just"/>
            <a:endParaRPr lang="en-US" sz="2400">
              <a:latin typeface="Times New Roman"/>
              <a:cs typeface="Times New Roman"/>
            </a:endParaRPr>
          </a:p>
        </p:txBody>
      </p:sp>
    </p:spTree>
    <p:extLst>
      <p:ext uri="{BB962C8B-B14F-4D97-AF65-F5344CB8AC3E}">
        <p14:creationId xmlns:p14="http://schemas.microsoft.com/office/powerpoint/2010/main" val="1919374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61;p1" descr="A logo with blue green and orange letters&#10;&#10;AI-generated content may be incorrect.">
            <a:extLst>
              <a:ext uri="{FF2B5EF4-FFF2-40B4-BE49-F238E27FC236}">
                <a16:creationId xmlns:a16="http://schemas.microsoft.com/office/drawing/2014/main" id="{FEDB0AC2-3CEF-7A9B-4F0E-2011EF7B5997}"/>
              </a:ext>
            </a:extLst>
          </p:cNvPr>
          <p:cNvPicPr preferRelativeResize="0"/>
          <p:nvPr/>
        </p:nvPicPr>
        <p:blipFill rotWithShape="1">
          <a:blip r:embed="rId2">
            <a:alphaModFix/>
          </a:blip>
          <a:srcRect/>
          <a:stretch/>
        </p:blipFill>
        <p:spPr>
          <a:xfrm>
            <a:off x="270510" y="200442"/>
            <a:ext cx="1135380" cy="1343025"/>
          </a:xfrm>
          <a:prstGeom prst="rect">
            <a:avLst/>
          </a:prstGeom>
          <a:noFill/>
          <a:ln>
            <a:noFill/>
          </a:ln>
        </p:spPr>
      </p:pic>
      <p:pic>
        <p:nvPicPr>
          <p:cNvPr id="7" name="Google Shape;162;p1" descr="A blue and white logo with a book and a caduceus&#10;&#10;AI-generated content may be incorrect.">
            <a:extLst>
              <a:ext uri="{FF2B5EF4-FFF2-40B4-BE49-F238E27FC236}">
                <a16:creationId xmlns:a16="http://schemas.microsoft.com/office/drawing/2014/main" id="{1CC8C3A5-630A-CD0A-274E-66A793CF33CA}"/>
              </a:ext>
            </a:extLst>
          </p:cNvPr>
          <p:cNvPicPr preferRelativeResize="0"/>
          <p:nvPr/>
        </p:nvPicPr>
        <p:blipFill rotWithShape="1">
          <a:blip r:embed="rId3">
            <a:alphaModFix/>
          </a:blip>
          <a:srcRect/>
          <a:stretch/>
        </p:blipFill>
        <p:spPr>
          <a:xfrm>
            <a:off x="10206586" y="200442"/>
            <a:ext cx="1520190" cy="1343025"/>
          </a:xfrm>
          <a:prstGeom prst="rect">
            <a:avLst/>
          </a:prstGeom>
          <a:noFill/>
          <a:ln>
            <a:noFill/>
          </a:ln>
        </p:spPr>
      </p:pic>
      <p:sp>
        <p:nvSpPr>
          <p:cNvPr id="9" name="Title 1">
            <a:extLst>
              <a:ext uri="{FF2B5EF4-FFF2-40B4-BE49-F238E27FC236}">
                <a16:creationId xmlns:a16="http://schemas.microsoft.com/office/drawing/2014/main" id="{88566B3F-006D-C317-717E-25B3F3460754}"/>
              </a:ext>
            </a:extLst>
          </p:cNvPr>
          <p:cNvSpPr txBox="1">
            <a:spLocks/>
          </p:cNvSpPr>
          <p:nvPr/>
        </p:nvSpPr>
        <p:spPr>
          <a:xfrm>
            <a:off x="838200" y="311357"/>
            <a:ext cx="10515600" cy="9229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solidFill>
                  <a:srgbClr val="C00000"/>
                </a:solidFill>
                <a:latin typeface="Times New Roman"/>
                <a:cs typeface="Times New Roman"/>
              </a:rPr>
              <a:t>Conclusion</a:t>
            </a:r>
          </a:p>
        </p:txBody>
      </p:sp>
      <p:sp>
        <p:nvSpPr>
          <p:cNvPr id="10" name="TextBox 9">
            <a:extLst>
              <a:ext uri="{FF2B5EF4-FFF2-40B4-BE49-F238E27FC236}">
                <a16:creationId xmlns:a16="http://schemas.microsoft.com/office/drawing/2014/main" id="{277C46F8-C3A3-174E-EB3E-80FC064631D4}"/>
              </a:ext>
            </a:extLst>
          </p:cNvPr>
          <p:cNvSpPr txBox="1"/>
          <p:nvPr/>
        </p:nvSpPr>
        <p:spPr>
          <a:xfrm>
            <a:off x="1325217" y="1714499"/>
            <a:ext cx="9541564" cy="48069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300">
                <a:latin typeface="Times New Roman"/>
                <a:ea typeface="+mn-lt"/>
                <a:cs typeface="Times New Roman"/>
              </a:rPr>
              <a:t>The AI Mirror for Real-Time Posture Correction successfully demonstrates how computer vision can be used to monitor and improve human posture automatically. By using real-time video capture and pose estimation, the system is able to detect body misalignment and provide immediate feedback to the user. The proposed solution is low-cost, user-friendly, and suitable for everyday use during study, work, fitness, or rehabilitation. Overall, the project shows that intelligent posture monitoring systems can help reduce posture-related health issues and promote better physical habits through continuous and automated guidance.</a:t>
            </a:r>
            <a:endParaRPr lang="en-US" sz="2300">
              <a:latin typeface="Times New Roman"/>
              <a:ea typeface="Calibri"/>
              <a:cs typeface="Times New Roman"/>
            </a:endParaRPr>
          </a:p>
        </p:txBody>
      </p:sp>
    </p:spTree>
    <p:extLst>
      <p:ext uri="{BB962C8B-B14F-4D97-AF65-F5344CB8AC3E}">
        <p14:creationId xmlns:p14="http://schemas.microsoft.com/office/powerpoint/2010/main" val="4231280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61;p1" descr="A logo with blue green and orange letters&#10;&#10;AI-generated content may be incorrect.">
            <a:extLst>
              <a:ext uri="{FF2B5EF4-FFF2-40B4-BE49-F238E27FC236}">
                <a16:creationId xmlns:a16="http://schemas.microsoft.com/office/drawing/2014/main" id="{82E790DA-D8C8-3E88-195F-5628704780CC}"/>
              </a:ext>
            </a:extLst>
          </p:cNvPr>
          <p:cNvPicPr preferRelativeResize="0"/>
          <p:nvPr/>
        </p:nvPicPr>
        <p:blipFill rotWithShape="1">
          <a:blip r:embed="rId2">
            <a:alphaModFix/>
          </a:blip>
          <a:srcRect/>
          <a:stretch/>
        </p:blipFill>
        <p:spPr>
          <a:xfrm>
            <a:off x="270510" y="200442"/>
            <a:ext cx="1135380" cy="1343025"/>
          </a:xfrm>
          <a:prstGeom prst="rect">
            <a:avLst/>
          </a:prstGeom>
          <a:noFill/>
          <a:ln>
            <a:noFill/>
          </a:ln>
        </p:spPr>
      </p:pic>
      <p:pic>
        <p:nvPicPr>
          <p:cNvPr id="5" name="Google Shape;162;p1" descr="A blue and white logo with a book and a caduceus&#10;&#10;AI-generated content may be incorrect.">
            <a:extLst>
              <a:ext uri="{FF2B5EF4-FFF2-40B4-BE49-F238E27FC236}">
                <a16:creationId xmlns:a16="http://schemas.microsoft.com/office/drawing/2014/main" id="{A16F94AA-2958-8DBC-72D7-6DF9DAD87096}"/>
              </a:ext>
            </a:extLst>
          </p:cNvPr>
          <p:cNvPicPr preferRelativeResize="0"/>
          <p:nvPr/>
        </p:nvPicPr>
        <p:blipFill rotWithShape="1">
          <a:blip r:embed="rId3">
            <a:alphaModFix/>
          </a:blip>
          <a:srcRect/>
          <a:stretch/>
        </p:blipFill>
        <p:spPr>
          <a:xfrm>
            <a:off x="10206586" y="200442"/>
            <a:ext cx="1520190" cy="1343025"/>
          </a:xfrm>
          <a:prstGeom prst="rect">
            <a:avLst/>
          </a:prstGeom>
          <a:noFill/>
          <a:ln>
            <a:noFill/>
          </a:ln>
        </p:spPr>
      </p:pic>
      <p:sp>
        <p:nvSpPr>
          <p:cNvPr id="7" name="Title 1">
            <a:extLst>
              <a:ext uri="{FF2B5EF4-FFF2-40B4-BE49-F238E27FC236}">
                <a16:creationId xmlns:a16="http://schemas.microsoft.com/office/drawing/2014/main" id="{D44A578E-2079-5D72-8D57-F2BEADE14761}"/>
              </a:ext>
            </a:extLst>
          </p:cNvPr>
          <p:cNvSpPr txBox="1">
            <a:spLocks/>
          </p:cNvSpPr>
          <p:nvPr/>
        </p:nvSpPr>
        <p:spPr>
          <a:xfrm>
            <a:off x="838200" y="311357"/>
            <a:ext cx="10515600" cy="9229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solidFill>
                  <a:srgbClr val="C00000"/>
                </a:solidFill>
                <a:latin typeface="Times New Roman"/>
                <a:cs typeface="Times New Roman"/>
              </a:rPr>
              <a:t>Future Scope</a:t>
            </a:r>
          </a:p>
        </p:txBody>
      </p:sp>
      <p:sp>
        <p:nvSpPr>
          <p:cNvPr id="8" name="TextBox 7">
            <a:extLst>
              <a:ext uri="{FF2B5EF4-FFF2-40B4-BE49-F238E27FC236}">
                <a16:creationId xmlns:a16="http://schemas.microsoft.com/office/drawing/2014/main" id="{BDF2FD2D-342E-7C74-D0A0-B5E74D1F1203}"/>
              </a:ext>
            </a:extLst>
          </p:cNvPr>
          <p:cNvSpPr txBox="1"/>
          <p:nvPr/>
        </p:nvSpPr>
        <p:spPr>
          <a:xfrm>
            <a:off x="1082040" y="1981200"/>
            <a:ext cx="10027920" cy="37451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Arial"/>
              <a:buChar char="•"/>
            </a:pPr>
            <a:r>
              <a:rPr lang="en-US" sz="2300">
                <a:latin typeface="Times New Roman"/>
                <a:ea typeface="+mn-lt"/>
                <a:cs typeface="Times New Roman"/>
              </a:rPr>
              <a:t>Integrate deep learning models to improve posture detection accuracy under different lighting and body positions.</a:t>
            </a:r>
            <a:endParaRPr lang="en-US" sz="2300">
              <a:latin typeface="Times New Roman"/>
              <a:cs typeface="Times New Roman"/>
            </a:endParaRPr>
          </a:p>
          <a:p>
            <a:pPr marL="285750" indent="-285750" algn="just">
              <a:lnSpc>
                <a:spcPct val="150000"/>
              </a:lnSpc>
              <a:buFont typeface="Arial"/>
              <a:buChar char="•"/>
            </a:pPr>
            <a:r>
              <a:rPr lang="en-US" sz="2300">
                <a:latin typeface="Times New Roman"/>
                <a:ea typeface="+mn-lt"/>
                <a:cs typeface="Times New Roman"/>
              </a:rPr>
              <a:t>Extend the system to support multiple activities such as yoga pose correction, squat analysis, and exercise monitoring.</a:t>
            </a:r>
            <a:endParaRPr lang="en-US" sz="2300">
              <a:latin typeface="Times New Roman"/>
              <a:cs typeface="Times New Roman"/>
            </a:endParaRPr>
          </a:p>
          <a:p>
            <a:pPr marL="285750" indent="-285750" algn="just">
              <a:lnSpc>
                <a:spcPct val="150000"/>
              </a:lnSpc>
              <a:buFont typeface="Arial"/>
              <a:buChar char="•"/>
            </a:pPr>
            <a:r>
              <a:rPr lang="en-US" sz="2300">
                <a:latin typeface="Times New Roman"/>
                <a:ea typeface="+mn-lt"/>
                <a:cs typeface="Times New Roman"/>
              </a:rPr>
              <a:t>Develop a mobile application version for easier accessibility and portability.</a:t>
            </a:r>
            <a:endParaRPr lang="en-US" sz="2300">
              <a:latin typeface="Times New Roman"/>
              <a:cs typeface="Times New Roman"/>
            </a:endParaRPr>
          </a:p>
          <a:p>
            <a:pPr marL="285750" indent="-285750" algn="just">
              <a:lnSpc>
                <a:spcPct val="150000"/>
              </a:lnSpc>
              <a:buFont typeface="Arial"/>
              <a:buChar char="•"/>
            </a:pPr>
            <a:r>
              <a:rPr lang="en-US" sz="2300">
                <a:latin typeface="Times New Roman"/>
                <a:ea typeface="+mn-lt"/>
                <a:cs typeface="Times New Roman"/>
              </a:rPr>
              <a:t>Add a posture scoring and progress tracking feature to monitor user improvement over time.</a:t>
            </a:r>
            <a:endParaRPr lang="en-US" sz="2300">
              <a:latin typeface="Times New Roman"/>
              <a:cs typeface="Times New Roman"/>
            </a:endParaRPr>
          </a:p>
        </p:txBody>
      </p:sp>
    </p:spTree>
    <p:extLst>
      <p:ext uri="{BB962C8B-B14F-4D97-AF65-F5344CB8AC3E}">
        <p14:creationId xmlns:p14="http://schemas.microsoft.com/office/powerpoint/2010/main" val="427014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61;p1" descr="A logo with blue green and orange letters&#10;&#10;AI-generated content may be incorrect.">
            <a:extLst>
              <a:ext uri="{FF2B5EF4-FFF2-40B4-BE49-F238E27FC236}">
                <a16:creationId xmlns:a16="http://schemas.microsoft.com/office/drawing/2014/main" id="{4D26E9EB-EED3-0A24-CD36-960EE1B9D35F}"/>
              </a:ext>
            </a:extLst>
          </p:cNvPr>
          <p:cNvPicPr preferRelativeResize="0"/>
          <p:nvPr/>
        </p:nvPicPr>
        <p:blipFill rotWithShape="1">
          <a:blip r:embed="rId2">
            <a:alphaModFix/>
          </a:blip>
          <a:srcRect/>
          <a:stretch/>
        </p:blipFill>
        <p:spPr>
          <a:xfrm>
            <a:off x="270510" y="200442"/>
            <a:ext cx="1135380" cy="1343025"/>
          </a:xfrm>
          <a:prstGeom prst="rect">
            <a:avLst/>
          </a:prstGeom>
          <a:noFill/>
          <a:ln>
            <a:noFill/>
          </a:ln>
        </p:spPr>
      </p:pic>
      <p:pic>
        <p:nvPicPr>
          <p:cNvPr id="5" name="Google Shape;162;p1" descr="A blue and white logo with a book and a caduceus&#10;&#10;AI-generated content may be incorrect.">
            <a:extLst>
              <a:ext uri="{FF2B5EF4-FFF2-40B4-BE49-F238E27FC236}">
                <a16:creationId xmlns:a16="http://schemas.microsoft.com/office/drawing/2014/main" id="{E9A9DFF3-5D6E-C0E1-2D83-7643CECCB2CF}"/>
              </a:ext>
            </a:extLst>
          </p:cNvPr>
          <p:cNvPicPr preferRelativeResize="0"/>
          <p:nvPr/>
        </p:nvPicPr>
        <p:blipFill rotWithShape="1">
          <a:blip r:embed="rId3">
            <a:alphaModFix/>
          </a:blip>
          <a:srcRect/>
          <a:stretch/>
        </p:blipFill>
        <p:spPr>
          <a:xfrm>
            <a:off x="10206586" y="200442"/>
            <a:ext cx="1520190" cy="1343025"/>
          </a:xfrm>
          <a:prstGeom prst="rect">
            <a:avLst/>
          </a:prstGeom>
          <a:noFill/>
          <a:ln>
            <a:noFill/>
          </a:ln>
        </p:spPr>
      </p:pic>
      <p:sp>
        <p:nvSpPr>
          <p:cNvPr id="7" name="Title 1">
            <a:extLst>
              <a:ext uri="{FF2B5EF4-FFF2-40B4-BE49-F238E27FC236}">
                <a16:creationId xmlns:a16="http://schemas.microsoft.com/office/drawing/2014/main" id="{2DAAF1EE-6DAF-0750-6631-D93F56DB4F5F}"/>
              </a:ext>
            </a:extLst>
          </p:cNvPr>
          <p:cNvSpPr txBox="1">
            <a:spLocks/>
          </p:cNvSpPr>
          <p:nvPr/>
        </p:nvSpPr>
        <p:spPr>
          <a:xfrm>
            <a:off x="838200" y="311357"/>
            <a:ext cx="10515600" cy="9229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solidFill>
                  <a:srgbClr val="C00000"/>
                </a:solidFill>
                <a:latin typeface="Times New Roman"/>
                <a:cs typeface="Times New Roman"/>
              </a:rPr>
              <a:t>References</a:t>
            </a:r>
          </a:p>
        </p:txBody>
      </p:sp>
      <p:sp>
        <p:nvSpPr>
          <p:cNvPr id="8" name="TextBox 7">
            <a:extLst>
              <a:ext uri="{FF2B5EF4-FFF2-40B4-BE49-F238E27FC236}">
                <a16:creationId xmlns:a16="http://schemas.microsoft.com/office/drawing/2014/main" id="{325DA954-85C9-3615-0D02-1E71500E8D9D}"/>
              </a:ext>
            </a:extLst>
          </p:cNvPr>
          <p:cNvSpPr txBox="1"/>
          <p:nvPr/>
        </p:nvSpPr>
        <p:spPr>
          <a:xfrm>
            <a:off x="832104" y="1712976"/>
            <a:ext cx="10460736" cy="48069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a:buChar char="•"/>
            </a:pPr>
            <a:r>
              <a:rPr lang="en-US" sz="2300">
                <a:latin typeface="Times New Roman"/>
                <a:ea typeface="Calibri"/>
                <a:cs typeface="Times New Roman"/>
              </a:rPr>
              <a:t>Amjad, M. A. Y., Khalid, M., &amp; Wu, H. (2026). Real-Time Yoga Pose Estimation System Using MediaPipe and SVM for Desktop-Based Feedback and Correction. Lecture Notes in Electrical Engineering, Springer. </a:t>
            </a:r>
          </a:p>
          <a:p>
            <a:pPr marL="342900" indent="-342900">
              <a:lnSpc>
                <a:spcPct val="150000"/>
              </a:lnSpc>
              <a:buFont typeface="Arial"/>
              <a:buChar char="•"/>
            </a:pPr>
            <a:r>
              <a:rPr lang="en-US" sz="2300">
                <a:latin typeface="Times New Roman"/>
                <a:ea typeface="Calibri"/>
                <a:cs typeface="Times New Roman"/>
              </a:rPr>
              <a:t>Bhavani, Y. V. K. D. (2025). NovelHAD algorithm based human posture detection using MediaPipe Pose landmarks. Cogent Engineering. </a:t>
            </a:r>
          </a:p>
          <a:p>
            <a:pPr marL="342900" indent="-342900">
              <a:lnSpc>
                <a:spcPct val="150000"/>
              </a:lnSpc>
              <a:buFont typeface="Arial"/>
              <a:buChar char="•"/>
            </a:pPr>
            <a:r>
              <a:rPr lang="en-US" sz="2300">
                <a:latin typeface="Times New Roman"/>
                <a:ea typeface="Calibri"/>
                <a:cs typeface="Times New Roman"/>
              </a:rPr>
              <a:t>Li, N., Hao, Z., Wang, Q., &amp; Wang, X. (2025). LSP-YOLO: A Lightweight Single-Stage Network for Sitting Posture Recognition on Embedded Devices. arXiv preprint. </a:t>
            </a:r>
          </a:p>
          <a:p>
            <a:pPr algn="l">
              <a:lnSpc>
                <a:spcPct val="150000"/>
              </a:lnSpc>
            </a:pPr>
            <a:endParaRPr lang="en-US" sz="2300">
              <a:latin typeface="Times New Roman"/>
              <a:ea typeface="Calibri"/>
              <a:cs typeface="Times New Roman"/>
            </a:endParaRPr>
          </a:p>
        </p:txBody>
      </p:sp>
    </p:spTree>
    <p:extLst>
      <p:ext uri="{BB962C8B-B14F-4D97-AF65-F5344CB8AC3E}">
        <p14:creationId xmlns:p14="http://schemas.microsoft.com/office/powerpoint/2010/main" val="2903823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3B8E-0852-AC92-3F78-5A7505F0A15B}"/>
              </a:ext>
            </a:extLst>
          </p:cNvPr>
          <p:cNvSpPr>
            <a:spLocks noGrp="1"/>
          </p:cNvSpPr>
          <p:nvPr>
            <p:ph type="ctrTitle"/>
          </p:nvPr>
        </p:nvSpPr>
        <p:spPr>
          <a:xfrm>
            <a:off x="1524000" y="1489509"/>
            <a:ext cx="9144000" cy="2387600"/>
          </a:xfrm>
        </p:spPr>
        <p:txBody>
          <a:bodyPr/>
          <a:lstStyle/>
          <a:p>
            <a:r>
              <a:rPr lang="en-US" b="1">
                <a:solidFill>
                  <a:srgbClr val="C00000"/>
                </a:solidFill>
                <a:latin typeface="Times New Roman" panose="02020603050405020304" pitchFamily="18" charset="0"/>
                <a:cs typeface="Times New Roman" panose="02020603050405020304" pitchFamily="18" charset="0"/>
              </a:rPr>
              <a:t>THANK YOU</a:t>
            </a:r>
            <a:endParaRPr lang="en-IN" b="1">
              <a:solidFill>
                <a:srgbClr val="C00000"/>
              </a:solidFill>
              <a:latin typeface="Times New Roman" panose="02020603050405020304" pitchFamily="18" charset="0"/>
              <a:cs typeface="Times New Roman" panose="02020603050405020304" pitchFamily="18" charset="0"/>
            </a:endParaRPr>
          </a:p>
        </p:txBody>
      </p:sp>
      <p:pic>
        <p:nvPicPr>
          <p:cNvPr id="4" name="Google Shape;161;p1">
            <a:extLst>
              <a:ext uri="{FF2B5EF4-FFF2-40B4-BE49-F238E27FC236}">
                <a16:creationId xmlns:a16="http://schemas.microsoft.com/office/drawing/2014/main" id="{11AC1F54-9F97-A690-5ACF-68D3253B2A29}"/>
              </a:ext>
            </a:extLst>
          </p:cNvPr>
          <p:cNvPicPr preferRelativeResize="0"/>
          <p:nvPr/>
        </p:nvPicPr>
        <p:blipFill rotWithShape="1">
          <a:blip r:embed="rId2">
            <a:alphaModFix/>
          </a:blip>
          <a:srcRect/>
          <a:stretch/>
        </p:blipFill>
        <p:spPr>
          <a:xfrm>
            <a:off x="388620" y="370205"/>
            <a:ext cx="1135380" cy="1343025"/>
          </a:xfrm>
          <a:prstGeom prst="rect">
            <a:avLst/>
          </a:prstGeom>
          <a:noFill/>
          <a:ln>
            <a:noFill/>
          </a:ln>
        </p:spPr>
      </p:pic>
      <p:pic>
        <p:nvPicPr>
          <p:cNvPr id="5" name="Google Shape;162;p1">
            <a:extLst>
              <a:ext uri="{FF2B5EF4-FFF2-40B4-BE49-F238E27FC236}">
                <a16:creationId xmlns:a16="http://schemas.microsoft.com/office/drawing/2014/main" id="{2C9D73B2-B25B-5523-AEE0-6CE44D97F302}"/>
              </a:ext>
            </a:extLst>
          </p:cNvPr>
          <p:cNvPicPr preferRelativeResize="0"/>
          <p:nvPr/>
        </p:nvPicPr>
        <p:blipFill rotWithShape="1">
          <a:blip r:embed="rId3">
            <a:alphaModFix/>
          </a:blip>
          <a:srcRect/>
          <a:stretch/>
        </p:blipFill>
        <p:spPr>
          <a:xfrm>
            <a:off x="10158095" y="238662"/>
            <a:ext cx="1520190" cy="1343025"/>
          </a:xfrm>
          <a:prstGeom prst="rect">
            <a:avLst/>
          </a:prstGeom>
          <a:noFill/>
          <a:ln>
            <a:noFill/>
          </a:ln>
        </p:spPr>
      </p:pic>
    </p:spTree>
    <p:extLst>
      <p:ext uri="{BB962C8B-B14F-4D97-AF65-F5344CB8AC3E}">
        <p14:creationId xmlns:p14="http://schemas.microsoft.com/office/powerpoint/2010/main" val="2457763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2597"/>
            <a:ext cx="10515600" cy="1325563"/>
          </a:xfrm>
        </p:spPr>
        <p:txBody>
          <a:bodyPr/>
          <a:lstStyle/>
          <a:p>
            <a:pPr algn="ctr"/>
            <a:r>
              <a:rPr lang="en-IN" b="1">
                <a:solidFill>
                  <a:srgbClr val="C00000"/>
                </a:solidFill>
                <a:latin typeface="Times New Roman" panose="02020603050405020304" pitchFamily="18" charset="0"/>
                <a:cs typeface="Times New Roman" panose="02020603050405020304" pitchFamily="18" charset="0"/>
              </a:rPr>
              <a:t>Abstract</a:t>
            </a:r>
            <a:endParaRPr b="1">
              <a:solidFill>
                <a:srgbClr val="C00000"/>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a:xfrm>
            <a:off x="357352" y="191626"/>
            <a:ext cx="1135117" cy="1342884"/>
          </a:xfrm>
          <a:prstGeom prst="rect">
            <a:avLst/>
          </a:prstGeom>
          <a:noFill/>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0514231" y="191626"/>
            <a:ext cx="1520114" cy="1342884"/>
          </a:xfrm>
          <a:prstGeom prst="rect">
            <a:avLst/>
          </a:prstGeom>
          <a:noFill/>
          <a:ln>
            <a:noFill/>
          </a:ln>
        </p:spPr>
      </p:pic>
      <p:sp>
        <p:nvSpPr>
          <p:cNvPr id="9" name="AutoShape 8" descr="How to Build an Online Food Ordering System [Complete Guide]">
            <a:extLst>
              <a:ext uri="{FF2B5EF4-FFF2-40B4-BE49-F238E27FC236}">
                <a16:creationId xmlns:a16="http://schemas.microsoft.com/office/drawing/2014/main" id="{1BC296DF-F9BE-AF74-8624-614869DAD9E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2" descr="How to Build an Online Food Ordering System [Complete Guide]">
            <a:extLst>
              <a:ext uri="{FF2B5EF4-FFF2-40B4-BE49-F238E27FC236}">
                <a16:creationId xmlns:a16="http://schemas.microsoft.com/office/drawing/2014/main" id="{F057B6E7-6D2C-8C2B-BD2C-4AD620234A1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Rectangle 2">
            <a:extLst>
              <a:ext uri="{FF2B5EF4-FFF2-40B4-BE49-F238E27FC236}">
                <a16:creationId xmlns:a16="http://schemas.microsoft.com/office/drawing/2014/main" id="{C3DF8B00-259D-0820-3567-D6B916EE7FA7}"/>
              </a:ext>
            </a:extLst>
          </p:cNvPr>
          <p:cNvSpPr>
            <a:spLocks noChangeArrowheads="1"/>
          </p:cNvSpPr>
          <p:nvPr/>
        </p:nvSpPr>
        <p:spPr bwMode="auto">
          <a:xfrm rot="10800000" flipV="1">
            <a:off x="-2139433" y="1689072"/>
            <a:ext cx="13321721" cy="480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369310" algn="just" eaLnBrk="0" fontAlgn="base" hangingPunct="0">
              <a:lnSpc>
                <a:spcPct val="150000"/>
              </a:lnSpc>
            </a:pPr>
            <a:r>
              <a:rPr kumimoji="0" lang="en-US" altLang="en-US" sz="2300" b="0" i="0" u="none" strike="noStrike" cap="none" normalizeH="0" baseline="0" dirty="0">
                <a:ln>
                  <a:noFill/>
                </a:ln>
                <a:effectLst/>
                <a:latin typeface="Times New Roman"/>
                <a:cs typeface="Times New Roman"/>
              </a:rPr>
              <a:t>This project proposes an AI-powered smart mirror that uses computer   vision to detect and analyze a person’s body posture in real time. A camera captures live video, and pose estimation algorithms identify key body points such as shoulders, elbows, hips, and knees.</a:t>
            </a:r>
            <a:r>
              <a:rPr lang="en-US" altLang="en-US" sz="2300" dirty="0">
                <a:latin typeface="Times New Roman"/>
                <a:cs typeface="Times New Roman"/>
              </a:rPr>
              <a:t> </a:t>
            </a:r>
            <a:r>
              <a:rPr kumimoji="0" lang="en-US" altLang="en-US" sz="2300" b="0" i="0" u="none" strike="noStrike" cap="none" normalizeH="0" baseline="0" dirty="0">
                <a:ln>
                  <a:noFill/>
                </a:ln>
                <a:effectLst/>
                <a:latin typeface="Times New Roman"/>
                <a:cs typeface="Times New Roman"/>
              </a:rPr>
              <a:t>The system compares the detected posture with correct reference posture data to find mistakes or misalignment. If incorrect posture is detected, the mirror provides instant visual feedback or suggestions to help the user adjust their position. This smart mirror can be used in fitness training, yoga practice, physical therapy, and daily posture improvement to reduce injury risk and improve body alignment.</a:t>
            </a:r>
            <a:endParaRPr lang="en-US" b="0" i="0" u="none" strike="noStrike" cap="none" normalizeH="0" baseline="0" dirty="0">
              <a:ln>
                <a:noFill/>
              </a:ln>
              <a:effectLst/>
              <a:latin typeface="Times New Roman"/>
              <a:ea typeface="Calibri" panose="020F0502020204030204"/>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ogo with blue green and orange letters&#10;&#10;AI-generated content may be incorrect.">
            <a:extLst>
              <a:ext uri="{FF2B5EF4-FFF2-40B4-BE49-F238E27FC236}">
                <a16:creationId xmlns:a16="http://schemas.microsoft.com/office/drawing/2014/main" id="{077CC583-A6EC-2983-7EBC-FD24C819E69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357352" y="191626"/>
            <a:ext cx="1135117" cy="1342884"/>
          </a:xfrm>
          <a:prstGeom prst="rect">
            <a:avLst/>
          </a:prstGeom>
          <a:noFill/>
        </p:spPr>
      </p:pic>
      <p:pic>
        <p:nvPicPr>
          <p:cNvPr id="5" name="Picture 4" descr="A blue gear with a book and a caduceus symbol&#10;&#10;AI-generated content may be incorrect.">
            <a:extLst>
              <a:ext uri="{FF2B5EF4-FFF2-40B4-BE49-F238E27FC236}">
                <a16:creationId xmlns:a16="http://schemas.microsoft.com/office/drawing/2014/main" id="{DE5110FF-62C5-0E65-EDD1-CBF88AB06C3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514231" y="191626"/>
            <a:ext cx="1520114" cy="1342884"/>
          </a:xfrm>
          <a:prstGeom prst="rect">
            <a:avLst/>
          </a:prstGeom>
          <a:noFill/>
          <a:ln>
            <a:noFill/>
          </a:ln>
        </p:spPr>
      </p:pic>
      <p:sp>
        <p:nvSpPr>
          <p:cNvPr id="6" name="TextBox 5">
            <a:extLst>
              <a:ext uri="{FF2B5EF4-FFF2-40B4-BE49-F238E27FC236}">
                <a16:creationId xmlns:a16="http://schemas.microsoft.com/office/drawing/2014/main" id="{538425D7-53A8-0D9C-5816-1DD6EE46A126}"/>
              </a:ext>
            </a:extLst>
          </p:cNvPr>
          <p:cNvSpPr txBox="1"/>
          <p:nvPr/>
        </p:nvSpPr>
        <p:spPr>
          <a:xfrm>
            <a:off x="1045454" y="331914"/>
            <a:ext cx="10362511"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4400" b="1">
                <a:solidFill>
                  <a:srgbClr val="C00000"/>
                </a:solidFill>
                <a:latin typeface="Times New Roman"/>
                <a:cs typeface="Times New Roman"/>
              </a:rPr>
              <a:t>                        Introduction</a:t>
            </a:r>
            <a:endParaRPr lang="en-US">
              <a:ea typeface="Calibri" panose="020F0502020204030204"/>
              <a:cs typeface="Calibri" panose="020F0502020204030204"/>
            </a:endParaRPr>
          </a:p>
          <a:p>
            <a:pPr algn="ctr"/>
            <a:endParaRPr lang="en-US"/>
          </a:p>
        </p:txBody>
      </p:sp>
      <p:sp>
        <p:nvSpPr>
          <p:cNvPr id="7" name="TextBox 6">
            <a:extLst>
              <a:ext uri="{FF2B5EF4-FFF2-40B4-BE49-F238E27FC236}">
                <a16:creationId xmlns:a16="http://schemas.microsoft.com/office/drawing/2014/main" id="{C842A290-9EBE-2A06-DEA6-0631F3074FDD}"/>
              </a:ext>
            </a:extLst>
          </p:cNvPr>
          <p:cNvSpPr txBox="1"/>
          <p:nvPr/>
        </p:nvSpPr>
        <p:spPr>
          <a:xfrm>
            <a:off x="113070" y="1531626"/>
            <a:ext cx="7277151" cy="501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buFont typeface="Arial"/>
              <a:buChar char="•"/>
            </a:pPr>
            <a:r>
              <a:rPr lang="en-US" sz="2400">
                <a:latin typeface="Times New Roman"/>
                <a:ea typeface="+mn-lt"/>
                <a:cs typeface="Times New Roman"/>
              </a:rPr>
              <a:t>The AI Mirror for Real-Time Posture Correction is designed to help users maintain proper body posture during daily activities.</a:t>
            </a:r>
            <a:endParaRPr lang="en-US"/>
          </a:p>
          <a:p>
            <a:pPr algn="just">
              <a:lnSpc>
                <a:spcPct val="150000"/>
              </a:lnSpc>
              <a:buFont typeface="Arial"/>
              <a:buChar char="•"/>
            </a:pPr>
            <a:r>
              <a:rPr lang="en-US" sz="2400">
                <a:latin typeface="Times New Roman"/>
                <a:ea typeface="+mn-lt"/>
                <a:cs typeface="Times New Roman"/>
              </a:rPr>
              <a:t>The system uses computer vision to continuously monitor the user’s body position through a camera and analyze posture in real time.</a:t>
            </a:r>
          </a:p>
          <a:p>
            <a:pPr algn="just">
              <a:lnSpc>
                <a:spcPct val="150000"/>
              </a:lnSpc>
              <a:buFont typeface="Arial"/>
              <a:buChar char="•"/>
            </a:pPr>
            <a:r>
              <a:rPr lang="en-US" sz="2400">
                <a:latin typeface="Times New Roman"/>
                <a:ea typeface="+mn-lt"/>
                <a:cs typeface="Times New Roman"/>
              </a:rPr>
              <a:t>By detecting posture errors and providing timely feedback, it helps improve physical well-being and reduces the risk of posture-related health problems.</a:t>
            </a:r>
          </a:p>
        </p:txBody>
      </p:sp>
      <p:pic>
        <p:nvPicPr>
          <p:cNvPr id="2" name="Picture 1">
            <a:extLst>
              <a:ext uri="{FF2B5EF4-FFF2-40B4-BE49-F238E27FC236}">
                <a16:creationId xmlns:a16="http://schemas.microsoft.com/office/drawing/2014/main" id="{640EC22C-747B-70AF-9FFD-807FC64F5690}"/>
              </a:ext>
            </a:extLst>
          </p:cNvPr>
          <p:cNvPicPr>
            <a:picLocks noChangeAspect="1"/>
          </p:cNvPicPr>
          <p:nvPr/>
        </p:nvPicPr>
        <p:blipFill>
          <a:blip r:embed="rId4"/>
          <a:stretch>
            <a:fillRect/>
          </a:stretch>
        </p:blipFill>
        <p:spPr>
          <a:xfrm>
            <a:off x="7973568" y="1536192"/>
            <a:ext cx="3736848" cy="5004816"/>
          </a:xfrm>
          <a:prstGeom prst="rect">
            <a:avLst/>
          </a:prstGeom>
        </p:spPr>
      </p:pic>
    </p:spTree>
    <p:extLst>
      <p:ext uri="{BB962C8B-B14F-4D97-AF65-F5344CB8AC3E}">
        <p14:creationId xmlns:p14="http://schemas.microsoft.com/office/powerpoint/2010/main" val="2020106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ogo with blue green and orange letters&#10;&#10;AI-generated content may be incorrect.">
            <a:extLst>
              <a:ext uri="{FF2B5EF4-FFF2-40B4-BE49-F238E27FC236}">
                <a16:creationId xmlns:a16="http://schemas.microsoft.com/office/drawing/2014/main" id="{D5FFE237-E30F-D6C0-21D3-259E53CD932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357352" y="191626"/>
            <a:ext cx="1135117" cy="1342884"/>
          </a:xfrm>
          <a:prstGeom prst="rect">
            <a:avLst/>
          </a:prstGeom>
          <a:noFill/>
        </p:spPr>
      </p:pic>
      <p:pic>
        <p:nvPicPr>
          <p:cNvPr id="5" name="Picture 4" descr="A blue gear with a book and a caduceus symbol&#10;&#10;AI-generated content may be incorrect.">
            <a:extLst>
              <a:ext uri="{FF2B5EF4-FFF2-40B4-BE49-F238E27FC236}">
                <a16:creationId xmlns:a16="http://schemas.microsoft.com/office/drawing/2014/main" id="{E7D6FB9A-C62A-FC70-633F-84C3AC77FC5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514231" y="191626"/>
            <a:ext cx="1520114" cy="1342884"/>
          </a:xfrm>
          <a:prstGeom prst="rect">
            <a:avLst/>
          </a:prstGeom>
          <a:noFill/>
          <a:ln>
            <a:noFill/>
          </a:ln>
        </p:spPr>
      </p:pic>
      <p:sp>
        <p:nvSpPr>
          <p:cNvPr id="6" name="TextBox 5">
            <a:extLst>
              <a:ext uri="{FF2B5EF4-FFF2-40B4-BE49-F238E27FC236}">
                <a16:creationId xmlns:a16="http://schemas.microsoft.com/office/drawing/2014/main" id="{E25888C3-FB85-3B4E-0D87-EDD12B490504}"/>
              </a:ext>
            </a:extLst>
          </p:cNvPr>
          <p:cNvSpPr txBox="1"/>
          <p:nvPr/>
        </p:nvSpPr>
        <p:spPr>
          <a:xfrm>
            <a:off x="3588641" y="483650"/>
            <a:ext cx="5014718"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4400" b="1">
                <a:solidFill>
                  <a:srgbClr val="C00000"/>
                </a:solidFill>
                <a:latin typeface="Times New Roman"/>
                <a:cs typeface="Times New Roman"/>
              </a:rPr>
              <a:t>Problem Statement</a:t>
            </a:r>
          </a:p>
          <a:p>
            <a:pPr algn="ctr"/>
            <a:endParaRPr lang="en-US"/>
          </a:p>
        </p:txBody>
      </p:sp>
      <p:sp>
        <p:nvSpPr>
          <p:cNvPr id="2" name="TextBox 1">
            <a:extLst>
              <a:ext uri="{FF2B5EF4-FFF2-40B4-BE49-F238E27FC236}">
                <a16:creationId xmlns:a16="http://schemas.microsoft.com/office/drawing/2014/main" id="{B24CD3DC-ED97-11A2-6566-F8E57B5E1DE2}"/>
              </a:ext>
            </a:extLst>
          </p:cNvPr>
          <p:cNvSpPr txBox="1"/>
          <p:nvPr/>
        </p:nvSpPr>
        <p:spPr>
          <a:xfrm>
            <a:off x="824357" y="1532373"/>
            <a:ext cx="10550767" cy="5337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Arial"/>
              <a:buChar char="•"/>
            </a:pPr>
            <a:r>
              <a:rPr lang="en-US" sz="2300">
                <a:latin typeface="Times New Roman"/>
                <a:ea typeface="+mn-lt"/>
                <a:cs typeface="Times New Roman"/>
              </a:rPr>
              <a:t>Maintaining proper body posture during long hours of study, work, or screen use is difficult without continuous monitoring.</a:t>
            </a:r>
            <a:endParaRPr lang="en-US" sz="2300">
              <a:latin typeface="Times New Roman"/>
              <a:ea typeface="Calibri"/>
              <a:cs typeface="Times New Roman"/>
            </a:endParaRPr>
          </a:p>
          <a:p>
            <a:pPr marL="285750" indent="-285750" algn="just">
              <a:lnSpc>
                <a:spcPct val="150000"/>
              </a:lnSpc>
              <a:buFont typeface="Arial"/>
              <a:buChar char="•"/>
            </a:pPr>
            <a:r>
              <a:rPr lang="en-US" sz="2300">
                <a:latin typeface="Times New Roman"/>
                <a:ea typeface="+mn-lt"/>
                <a:cs typeface="Times New Roman"/>
              </a:rPr>
              <a:t>Existing solutions mostly depend on manual supervision or costly professional equipment, making them unsuitable for everyday users.</a:t>
            </a:r>
            <a:endParaRPr lang="en-US" sz="2300">
              <a:latin typeface="Times New Roman"/>
              <a:ea typeface="Calibri"/>
              <a:cs typeface="Times New Roman"/>
            </a:endParaRPr>
          </a:p>
          <a:p>
            <a:pPr marL="285750" indent="-285750" algn="just">
              <a:lnSpc>
                <a:spcPct val="150000"/>
              </a:lnSpc>
              <a:buFont typeface="Arial"/>
              <a:buChar char="•"/>
            </a:pPr>
            <a:r>
              <a:rPr lang="en-US" sz="2300">
                <a:latin typeface="Times New Roman"/>
                <a:ea typeface="+mn-lt"/>
                <a:cs typeface="Times New Roman"/>
              </a:rPr>
              <a:t>Due to lack of real-time awareness, many people develop poor posture habits unknowingly.</a:t>
            </a:r>
            <a:endParaRPr lang="en-US" sz="2300">
              <a:latin typeface="Times New Roman"/>
              <a:ea typeface="Calibri"/>
              <a:cs typeface="Times New Roman"/>
            </a:endParaRPr>
          </a:p>
          <a:p>
            <a:pPr marL="285750" indent="-285750" algn="just">
              <a:lnSpc>
                <a:spcPct val="150000"/>
              </a:lnSpc>
              <a:buFont typeface="Arial"/>
              <a:buChar char="•"/>
            </a:pPr>
            <a:r>
              <a:rPr lang="en-US" sz="2300">
                <a:latin typeface="Times New Roman"/>
                <a:ea typeface="+mn-lt"/>
                <a:cs typeface="Times New Roman"/>
              </a:rPr>
              <a:t>There is a need for a low-cost and automated system that can monitor posture continuously.</a:t>
            </a:r>
            <a:endParaRPr lang="en-US" sz="2300">
              <a:latin typeface="Times New Roman"/>
              <a:ea typeface="Calibri"/>
              <a:cs typeface="Times New Roman"/>
            </a:endParaRPr>
          </a:p>
          <a:p>
            <a:pPr marL="285750" indent="-285750" algn="just">
              <a:lnSpc>
                <a:spcPct val="150000"/>
              </a:lnSpc>
              <a:buFont typeface="Arial"/>
              <a:buChar char="•"/>
            </a:pPr>
            <a:r>
              <a:rPr lang="en-US" sz="2300">
                <a:latin typeface="Times New Roman"/>
                <a:ea typeface="+mn-lt"/>
                <a:cs typeface="Times New Roman"/>
              </a:rPr>
              <a:t>The system should accurately detect posture deviations in real time and provide immediate feedback for self-correction.</a:t>
            </a:r>
            <a:endParaRPr lang="en-US" sz="2300">
              <a:latin typeface="Times New Roman"/>
              <a:ea typeface="Calibri"/>
              <a:cs typeface="Times New Roman"/>
            </a:endParaRPr>
          </a:p>
        </p:txBody>
      </p:sp>
    </p:spTree>
    <p:extLst>
      <p:ext uri="{BB962C8B-B14F-4D97-AF65-F5344CB8AC3E}">
        <p14:creationId xmlns:p14="http://schemas.microsoft.com/office/powerpoint/2010/main" val="3681361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ogo with blue green and orange letters&#10;&#10;AI-generated content may be incorrect.">
            <a:extLst>
              <a:ext uri="{FF2B5EF4-FFF2-40B4-BE49-F238E27FC236}">
                <a16:creationId xmlns:a16="http://schemas.microsoft.com/office/drawing/2014/main" id="{B4E97292-B4FC-DE91-1533-ADC577DC990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357352" y="191626"/>
            <a:ext cx="1135117" cy="1342884"/>
          </a:xfrm>
          <a:prstGeom prst="rect">
            <a:avLst/>
          </a:prstGeom>
          <a:noFill/>
        </p:spPr>
      </p:pic>
      <p:pic>
        <p:nvPicPr>
          <p:cNvPr id="5" name="Picture 4" descr="A blue gear with a book and a caduceus symbol&#10;&#10;AI-generated content may be incorrect.">
            <a:extLst>
              <a:ext uri="{FF2B5EF4-FFF2-40B4-BE49-F238E27FC236}">
                <a16:creationId xmlns:a16="http://schemas.microsoft.com/office/drawing/2014/main" id="{61DC70A3-A227-29D6-0FE0-ADA2D89DACC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514231" y="191626"/>
            <a:ext cx="1520114" cy="1342884"/>
          </a:xfrm>
          <a:prstGeom prst="rect">
            <a:avLst/>
          </a:prstGeom>
          <a:noFill/>
          <a:ln>
            <a:noFill/>
          </a:ln>
        </p:spPr>
      </p:pic>
      <p:sp>
        <p:nvSpPr>
          <p:cNvPr id="6" name="TextBox 5">
            <a:extLst>
              <a:ext uri="{FF2B5EF4-FFF2-40B4-BE49-F238E27FC236}">
                <a16:creationId xmlns:a16="http://schemas.microsoft.com/office/drawing/2014/main" id="{F0673E34-63E0-7E65-3834-C0140CE902F8}"/>
              </a:ext>
            </a:extLst>
          </p:cNvPr>
          <p:cNvSpPr txBox="1"/>
          <p:nvPr/>
        </p:nvSpPr>
        <p:spPr>
          <a:xfrm>
            <a:off x="4721727" y="487946"/>
            <a:ext cx="2753895"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4400" b="1">
                <a:solidFill>
                  <a:srgbClr val="C00000"/>
                </a:solidFill>
                <a:latin typeface="Times New Roman"/>
                <a:cs typeface="Times New Roman"/>
              </a:rPr>
              <a:t>Objectives</a:t>
            </a:r>
            <a:endParaRPr lang="en-US"/>
          </a:p>
          <a:p>
            <a:pPr algn="ctr"/>
            <a:endParaRPr lang="en-US"/>
          </a:p>
        </p:txBody>
      </p:sp>
      <p:sp>
        <p:nvSpPr>
          <p:cNvPr id="7" name="TextBox 6">
            <a:extLst>
              <a:ext uri="{FF2B5EF4-FFF2-40B4-BE49-F238E27FC236}">
                <a16:creationId xmlns:a16="http://schemas.microsoft.com/office/drawing/2014/main" id="{0A95E905-E396-FEF3-14C6-E373B746BF8B}"/>
              </a:ext>
            </a:extLst>
          </p:cNvPr>
          <p:cNvSpPr txBox="1"/>
          <p:nvPr/>
        </p:nvSpPr>
        <p:spPr>
          <a:xfrm>
            <a:off x="877247" y="1713518"/>
            <a:ext cx="10405364" cy="48069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lnSpc>
                <a:spcPct val="150000"/>
              </a:lnSpc>
              <a:buFont typeface=""/>
              <a:buChar char="•"/>
            </a:pPr>
            <a:r>
              <a:rPr lang="en-US" sz="2300">
                <a:latin typeface="Times New Roman"/>
                <a:cs typeface="Times New Roman"/>
              </a:rPr>
              <a:t>To develop an AI-based smart mirror that can monitor human body posture in real time using computer vision.</a:t>
            </a:r>
            <a:endParaRPr lang="en-US" sz="2300">
              <a:latin typeface="Times New Roman"/>
              <a:ea typeface="Calibri"/>
              <a:cs typeface="Times New Roman"/>
            </a:endParaRPr>
          </a:p>
          <a:p>
            <a:pPr marL="228600" indent="-228600" algn="just">
              <a:lnSpc>
                <a:spcPct val="150000"/>
              </a:lnSpc>
              <a:buFont typeface=""/>
              <a:buChar char="•"/>
            </a:pPr>
            <a:r>
              <a:rPr lang="en-US" sz="2300">
                <a:latin typeface="Times New Roman"/>
                <a:cs typeface="Times New Roman"/>
              </a:rPr>
              <a:t>To detect key body landmarks such as shoulders, neck, and nose using pose estimation techniques.</a:t>
            </a:r>
            <a:endParaRPr lang="en-US" sz="2300">
              <a:latin typeface="Times New Roman"/>
              <a:ea typeface="Calibri"/>
              <a:cs typeface="Times New Roman"/>
            </a:endParaRPr>
          </a:p>
          <a:p>
            <a:pPr marL="228600" indent="-228600" algn="just">
              <a:lnSpc>
                <a:spcPct val="150000"/>
              </a:lnSpc>
              <a:buFont typeface=""/>
              <a:buChar char="•"/>
            </a:pPr>
            <a:r>
              <a:rPr lang="en-US" sz="2300">
                <a:latin typeface="Times New Roman"/>
                <a:cs typeface="Times New Roman"/>
              </a:rPr>
              <a:t>To analyze the user’s posture by calculating angles and comparing them with predefined threshold values.</a:t>
            </a:r>
            <a:endParaRPr lang="en-US" sz="2300">
              <a:latin typeface="Times New Roman"/>
              <a:ea typeface="Calibri"/>
              <a:cs typeface="Times New Roman"/>
            </a:endParaRPr>
          </a:p>
          <a:p>
            <a:pPr marL="228600" indent="-228600" algn="just">
              <a:lnSpc>
                <a:spcPct val="150000"/>
              </a:lnSpc>
              <a:buFont typeface=""/>
              <a:buChar char="•"/>
            </a:pPr>
            <a:r>
              <a:rPr lang="en-US" sz="2300">
                <a:latin typeface="Times New Roman"/>
                <a:cs typeface="Times New Roman"/>
              </a:rPr>
              <a:t>To identify incorrect posture or body misalignment automatically.</a:t>
            </a:r>
            <a:endParaRPr lang="en-US" sz="2300">
              <a:latin typeface="Times New Roman"/>
              <a:ea typeface="Calibri"/>
              <a:cs typeface="Times New Roman"/>
            </a:endParaRPr>
          </a:p>
          <a:p>
            <a:pPr marL="228600" indent="-228600" algn="just">
              <a:lnSpc>
                <a:spcPct val="150000"/>
              </a:lnSpc>
              <a:buFont typeface=""/>
              <a:buChar char="•"/>
            </a:pPr>
            <a:r>
              <a:rPr lang="en-US" sz="2300">
                <a:latin typeface="Times New Roman"/>
                <a:cs typeface="Times New Roman"/>
              </a:rPr>
              <a:t>To provide instant visual feedback or alerts to help users correct their posture and improve body alignment.</a:t>
            </a:r>
            <a:endParaRPr lang="en-US" sz="2300">
              <a:latin typeface="Times New Roman"/>
              <a:ea typeface="Calibri"/>
              <a:cs typeface="Times New Roman"/>
            </a:endParaRPr>
          </a:p>
        </p:txBody>
      </p:sp>
    </p:spTree>
    <p:extLst>
      <p:ext uri="{BB962C8B-B14F-4D97-AF65-F5344CB8AC3E}">
        <p14:creationId xmlns:p14="http://schemas.microsoft.com/office/powerpoint/2010/main" val="39214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ogo with blue green and orange letters&#10;&#10;AI-generated content may be incorrect.">
            <a:extLst>
              <a:ext uri="{FF2B5EF4-FFF2-40B4-BE49-F238E27FC236}">
                <a16:creationId xmlns:a16="http://schemas.microsoft.com/office/drawing/2014/main" id="{4B3CB7FA-82FA-2B37-5593-4B0307A2198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357352" y="191626"/>
            <a:ext cx="1135117" cy="1342884"/>
          </a:xfrm>
          <a:prstGeom prst="rect">
            <a:avLst/>
          </a:prstGeom>
          <a:noFill/>
        </p:spPr>
      </p:pic>
      <p:pic>
        <p:nvPicPr>
          <p:cNvPr id="5" name="Picture 4" descr="A blue gear with a book and a caduceus symbol&#10;&#10;AI-generated content may be incorrect.">
            <a:extLst>
              <a:ext uri="{FF2B5EF4-FFF2-40B4-BE49-F238E27FC236}">
                <a16:creationId xmlns:a16="http://schemas.microsoft.com/office/drawing/2014/main" id="{4CF1E803-A737-E75A-5A09-5BC3343BF0A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514231" y="191626"/>
            <a:ext cx="1520114" cy="1342884"/>
          </a:xfrm>
          <a:prstGeom prst="rect">
            <a:avLst/>
          </a:prstGeom>
          <a:noFill/>
          <a:ln>
            <a:noFill/>
          </a:ln>
        </p:spPr>
      </p:pic>
      <p:sp>
        <p:nvSpPr>
          <p:cNvPr id="6" name="TextBox 5">
            <a:extLst>
              <a:ext uri="{FF2B5EF4-FFF2-40B4-BE49-F238E27FC236}">
                <a16:creationId xmlns:a16="http://schemas.microsoft.com/office/drawing/2014/main" id="{3BBFC763-37D8-71CC-0AE4-6EF271345AE6}"/>
              </a:ext>
            </a:extLst>
          </p:cNvPr>
          <p:cNvSpPr txBox="1"/>
          <p:nvPr/>
        </p:nvSpPr>
        <p:spPr>
          <a:xfrm>
            <a:off x="952501" y="488156"/>
            <a:ext cx="10334623"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4400" b="1">
                <a:solidFill>
                  <a:srgbClr val="C00000"/>
                </a:solidFill>
                <a:latin typeface="Times New Roman"/>
              </a:rPr>
              <a:t>                  Architecture Diagram</a:t>
            </a:r>
            <a:endParaRPr lang="en-US"/>
          </a:p>
          <a:p>
            <a:pPr algn="ctr"/>
            <a:endParaRPr lang="en-US"/>
          </a:p>
        </p:txBody>
      </p:sp>
      <p:pic>
        <p:nvPicPr>
          <p:cNvPr id="7" name="Picture 6" descr="A diagram of a posture correction system&#10;&#10;AI-generated content may be incorrect.">
            <a:extLst>
              <a:ext uri="{FF2B5EF4-FFF2-40B4-BE49-F238E27FC236}">
                <a16:creationId xmlns:a16="http://schemas.microsoft.com/office/drawing/2014/main" id="{40720E34-3388-A9A0-A2E2-DD013106F243}"/>
              </a:ext>
            </a:extLst>
          </p:cNvPr>
          <p:cNvPicPr>
            <a:picLocks noChangeAspect="1"/>
          </p:cNvPicPr>
          <p:nvPr/>
        </p:nvPicPr>
        <p:blipFill>
          <a:blip r:embed="rId4"/>
          <a:stretch>
            <a:fillRect/>
          </a:stretch>
        </p:blipFill>
        <p:spPr>
          <a:xfrm>
            <a:off x="1569852" y="1712649"/>
            <a:ext cx="9044281" cy="4983210"/>
          </a:xfrm>
          <a:prstGeom prst="rect">
            <a:avLst/>
          </a:prstGeom>
        </p:spPr>
      </p:pic>
    </p:spTree>
    <p:extLst>
      <p:ext uri="{BB962C8B-B14F-4D97-AF65-F5344CB8AC3E}">
        <p14:creationId xmlns:p14="http://schemas.microsoft.com/office/powerpoint/2010/main" val="2887712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ogo with blue green and orange letters&#10;&#10;AI-generated content may be incorrect.">
            <a:extLst>
              <a:ext uri="{FF2B5EF4-FFF2-40B4-BE49-F238E27FC236}">
                <a16:creationId xmlns:a16="http://schemas.microsoft.com/office/drawing/2014/main" id="{36CEA013-12E4-6D35-905B-81FB9EA797E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357352" y="191626"/>
            <a:ext cx="1135117" cy="1342884"/>
          </a:xfrm>
          <a:prstGeom prst="rect">
            <a:avLst/>
          </a:prstGeom>
          <a:noFill/>
        </p:spPr>
      </p:pic>
      <p:pic>
        <p:nvPicPr>
          <p:cNvPr id="5" name="Picture 4" descr="A blue gear with a book and a caduceus symbol&#10;&#10;AI-generated content may be incorrect.">
            <a:extLst>
              <a:ext uri="{FF2B5EF4-FFF2-40B4-BE49-F238E27FC236}">
                <a16:creationId xmlns:a16="http://schemas.microsoft.com/office/drawing/2014/main" id="{DD339CF1-6F51-6816-F8B5-9BD2295195F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514231" y="191626"/>
            <a:ext cx="1520114" cy="1342884"/>
          </a:xfrm>
          <a:prstGeom prst="rect">
            <a:avLst/>
          </a:prstGeom>
          <a:noFill/>
          <a:ln>
            <a:noFill/>
          </a:ln>
        </p:spPr>
      </p:pic>
      <p:sp>
        <p:nvSpPr>
          <p:cNvPr id="6" name="TextBox 5">
            <a:extLst>
              <a:ext uri="{FF2B5EF4-FFF2-40B4-BE49-F238E27FC236}">
                <a16:creationId xmlns:a16="http://schemas.microsoft.com/office/drawing/2014/main" id="{C73A1692-373A-BA2B-1D49-CD90940E8D68}"/>
              </a:ext>
            </a:extLst>
          </p:cNvPr>
          <p:cNvSpPr txBox="1"/>
          <p:nvPr/>
        </p:nvSpPr>
        <p:spPr>
          <a:xfrm>
            <a:off x="3730752" y="472440"/>
            <a:ext cx="473049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rgbClr val="C00000"/>
                </a:solidFill>
                <a:latin typeface="Times New Roman"/>
                <a:ea typeface="Segoe UI"/>
                <a:cs typeface="Segoe UI"/>
              </a:rPr>
              <a:t>Literature Review</a:t>
            </a:r>
            <a:r>
              <a:rPr lang="en-US" sz="4400" dirty="0">
                <a:solidFill>
                  <a:srgbClr val="C00000"/>
                </a:solidFill>
                <a:latin typeface="Times New Roman"/>
                <a:ea typeface="Segoe UI"/>
                <a:cs typeface="Segoe UI"/>
              </a:rPr>
              <a:t>​</a:t>
            </a:r>
            <a:endParaRPr lang="en-US" dirty="0"/>
          </a:p>
        </p:txBody>
      </p:sp>
      <p:graphicFrame>
        <p:nvGraphicFramePr>
          <p:cNvPr id="9" name="Table 8">
            <a:extLst>
              <a:ext uri="{FF2B5EF4-FFF2-40B4-BE49-F238E27FC236}">
                <a16:creationId xmlns:a16="http://schemas.microsoft.com/office/drawing/2014/main" id="{01D738C8-C89F-DC3E-E28B-70464FDB6C9C}"/>
              </a:ext>
            </a:extLst>
          </p:cNvPr>
          <p:cNvGraphicFramePr>
            <a:graphicFrameLocks noGrp="1"/>
          </p:cNvGraphicFramePr>
          <p:nvPr>
            <p:extLst>
              <p:ext uri="{D42A27DB-BD31-4B8C-83A1-F6EECF244321}">
                <p14:modId xmlns:p14="http://schemas.microsoft.com/office/powerpoint/2010/main" val="350987426"/>
              </p:ext>
            </p:extLst>
          </p:nvPr>
        </p:nvGraphicFramePr>
        <p:xfrm>
          <a:off x="136071" y="1537607"/>
          <a:ext cx="11906210" cy="5212080"/>
        </p:xfrm>
        <a:graphic>
          <a:graphicData uri="http://schemas.openxmlformats.org/drawingml/2006/table">
            <a:tbl>
              <a:tblPr firstRow="1" bandRow="1">
                <a:tableStyleId>{5C22544A-7EE6-4342-B048-85BDC9FD1C3A}</a:tableStyleId>
              </a:tblPr>
              <a:tblGrid>
                <a:gridCol w="1614864">
                  <a:extLst>
                    <a:ext uri="{9D8B030D-6E8A-4147-A177-3AD203B41FA5}">
                      <a16:colId xmlns:a16="http://schemas.microsoft.com/office/drawing/2014/main" val="182334054"/>
                    </a:ext>
                  </a:extLst>
                </a:gridCol>
                <a:gridCol w="2983398">
                  <a:extLst>
                    <a:ext uri="{9D8B030D-6E8A-4147-A177-3AD203B41FA5}">
                      <a16:colId xmlns:a16="http://schemas.microsoft.com/office/drawing/2014/main" val="1230947299"/>
                    </a:ext>
                  </a:extLst>
                </a:gridCol>
                <a:gridCol w="2709686">
                  <a:extLst>
                    <a:ext uri="{9D8B030D-6E8A-4147-A177-3AD203B41FA5}">
                      <a16:colId xmlns:a16="http://schemas.microsoft.com/office/drawing/2014/main" val="3217602517"/>
                    </a:ext>
                  </a:extLst>
                </a:gridCol>
                <a:gridCol w="2312818">
                  <a:extLst>
                    <a:ext uri="{9D8B030D-6E8A-4147-A177-3AD203B41FA5}">
                      <a16:colId xmlns:a16="http://schemas.microsoft.com/office/drawing/2014/main" val="1092288777"/>
                    </a:ext>
                  </a:extLst>
                </a:gridCol>
                <a:gridCol w="2285444">
                  <a:extLst>
                    <a:ext uri="{9D8B030D-6E8A-4147-A177-3AD203B41FA5}">
                      <a16:colId xmlns:a16="http://schemas.microsoft.com/office/drawing/2014/main" val="608188478"/>
                    </a:ext>
                  </a:extLst>
                </a:gridCol>
              </a:tblGrid>
              <a:tr h="594132">
                <a:tc>
                  <a:txBody>
                    <a:bodyPr/>
                    <a:lstStyle/>
                    <a:p>
                      <a:pPr lvl="0" algn="ctr">
                        <a:lnSpc>
                          <a:spcPct val="100000"/>
                        </a:lnSpc>
                        <a:spcBef>
                          <a:spcPts val="0"/>
                        </a:spcBef>
                        <a:spcAft>
                          <a:spcPts val="0"/>
                        </a:spcAft>
                        <a:buNone/>
                      </a:pPr>
                      <a:r>
                        <a:rPr lang="en-US" sz="1800" b="1" i="0" u="none" strike="noStrike" noProof="0" dirty="0">
                          <a:solidFill>
                            <a:srgbClr val="FFFFFF"/>
                          </a:solidFill>
                          <a:latin typeface="Times New Roman"/>
                          <a:cs typeface="Times New Roman"/>
                        </a:rPr>
                        <a:t>Author / Year</a:t>
                      </a:r>
                      <a:endParaRPr lang="en-US" sz="1800" dirty="0">
                        <a:latin typeface="Times New Roman"/>
                        <a:cs typeface="Times New Roman"/>
                      </a:endParaRPr>
                    </a:p>
                  </a:txBody>
                  <a:tcPr anchor="ctr"/>
                </a:tc>
                <a:tc>
                  <a:txBody>
                    <a:bodyPr/>
                    <a:lstStyle/>
                    <a:p>
                      <a:pPr lvl="0" algn="ctr">
                        <a:lnSpc>
                          <a:spcPct val="100000"/>
                        </a:lnSpc>
                        <a:spcBef>
                          <a:spcPts val="0"/>
                        </a:spcBef>
                        <a:spcAft>
                          <a:spcPts val="0"/>
                        </a:spcAft>
                        <a:buNone/>
                      </a:pPr>
                      <a:r>
                        <a:rPr lang="en-US" sz="1800" b="1" i="0" u="none" strike="noStrike" noProof="0" dirty="0">
                          <a:solidFill>
                            <a:srgbClr val="FFFFFF"/>
                          </a:solidFill>
                          <a:latin typeface="Times New Roman"/>
                          <a:cs typeface="Times New Roman"/>
                        </a:rPr>
                        <a:t>Title / Source</a:t>
                      </a:r>
                    </a:p>
                  </a:txBody>
                  <a:tcPr anchor="ctr"/>
                </a:tc>
                <a:tc>
                  <a:txBody>
                    <a:bodyPr/>
                    <a:lstStyle/>
                    <a:p>
                      <a:pPr lvl="0" algn="ctr">
                        <a:lnSpc>
                          <a:spcPct val="100000"/>
                        </a:lnSpc>
                        <a:spcBef>
                          <a:spcPts val="0"/>
                        </a:spcBef>
                        <a:spcAft>
                          <a:spcPts val="0"/>
                        </a:spcAft>
                        <a:buNone/>
                      </a:pPr>
                      <a:r>
                        <a:rPr lang="en-US" sz="1800" b="1" i="0" u="none" strike="noStrike" noProof="0" dirty="0">
                          <a:solidFill>
                            <a:srgbClr val="FFFFFF"/>
                          </a:solidFill>
                          <a:latin typeface="Times New Roman"/>
                          <a:cs typeface="Times New Roman"/>
                        </a:rPr>
                        <a:t>Key Contribution</a:t>
                      </a:r>
                      <a:endParaRPr lang="en-US" sz="1800" dirty="0">
                        <a:latin typeface="Times New Roman"/>
                        <a:cs typeface="Times New Roman"/>
                      </a:endParaRPr>
                    </a:p>
                  </a:txBody>
                  <a:tcPr anchor="ctr"/>
                </a:tc>
                <a:tc>
                  <a:txBody>
                    <a:bodyPr/>
                    <a:lstStyle/>
                    <a:p>
                      <a:pPr lvl="0" indent="0" algn="ctr">
                        <a:lnSpc>
                          <a:spcPct val="100000"/>
                        </a:lnSpc>
                        <a:spcBef>
                          <a:spcPts val="0"/>
                        </a:spcBef>
                        <a:spcAft>
                          <a:spcPts val="0"/>
                        </a:spcAft>
                        <a:buNone/>
                      </a:pPr>
                      <a:r>
                        <a:rPr lang="en-US" sz="1800" b="1" i="0" u="none" strike="noStrike" noProof="0" dirty="0">
                          <a:solidFill>
                            <a:srgbClr val="FFFFFF"/>
                          </a:solidFill>
                          <a:latin typeface="Times New Roman"/>
                          <a:cs typeface="Times New Roman"/>
                        </a:rPr>
                        <a:t>Relevance to Current Project</a:t>
                      </a:r>
                      <a:endParaRPr lang="en-US" sz="1800" dirty="0">
                        <a:latin typeface="Times New Roman"/>
                        <a:cs typeface="Times New Roman"/>
                      </a:endParaRPr>
                    </a:p>
                  </a:txBody>
                  <a:tcPr anchor="ctr"/>
                </a:tc>
                <a:tc>
                  <a:txBody>
                    <a:bodyPr/>
                    <a:lstStyle/>
                    <a:p>
                      <a:pPr lvl="0" indent="0" algn="ctr">
                        <a:lnSpc>
                          <a:spcPct val="100000"/>
                        </a:lnSpc>
                        <a:spcBef>
                          <a:spcPts val="0"/>
                        </a:spcBef>
                        <a:spcAft>
                          <a:spcPts val="0"/>
                        </a:spcAft>
                        <a:buNone/>
                      </a:pPr>
                      <a:r>
                        <a:rPr lang="en-US" sz="1800" b="1" i="0" u="none" strike="noStrike" noProof="0" dirty="0">
                          <a:solidFill>
                            <a:srgbClr val="FFFFFF"/>
                          </a:solidFill>
                          <a:latin typeface="Times New Roman"/>
                          <a:cs typeface="Times New Roman"/>
                        </a:rPr>
                        <a:t>Limitations / Gaps</a:t>
                      </a:r>
                      <a:endParaRPr lang="en-US" sz="1800" dirty="0">
                        <a:latin typeface="Times New Roman"/>
                        <a:cs typeface="Times New Roman"/>
                      </a:endParaRPr>
                    </a:p>
                  </a:txBody>
                  <a:tcPr anchor="ctr"/>
                </a:tc>
                <a:extLst>
                  <a:ext uri="{0D108BD9-81ED-4DB2-BD59-A6C34878D82A}">
                    <a16:rowId xmlns:a16="http://schemas.microsoft.com/office/drawing/2014/main" val="4118810177"/>
                  </a:ext>
                </a:extLst>
              </a:tr>
              <a:tr h="846954">
                <a:tc>
                  <a:txBody>
                    <a:bodyPr/>
                    <a:lstStyle/>
                    <a:p>
                      <a:pPr lvl="0" algn="just">
                        <a:buNone/>
                      </a:pPr>
                      <a:r>
                        <a:rPr lang="en-US" sz="1800" b="0" i="0" u="none" strike="noStrike" noProof="0" dirty="0">
                          <a:latin typeface="Times New Roman"/>
                          <a:ea typeface="Calibri"/>
                          <a:cs typeface="Times New Roman"/>
                        </a:rPr>
                        <a:t>Amjad et al. (2026)</a:t>
                      </a:r>
                      <a:endParaRPr lang="en-US">
                        <a:latin typeface="Times New Roman"/>
                        <a:cs typeface="Times New Roman"/>
                      </a:endParaRPr>
                    </a:p>
                  </a:txBody>
                  <a:tcPr anchor="ctr"/>
                </a:tc>
                <a:tc>
                  <a:txBody>
                    <a:bodyPr/>
                    <a:lstStyle/>
                    <a:p>
                      <a:pPr lvl="0" algn="just">
                        <a:buNone/>
                      </a:pPr>
                      <a:r>
                        <a:rPr lang="en-US" sz="1800" b="0" i="0" u="none" strike="noStrike" noProof="0" dirty="0">
                          <a:latin typeface="Times New Roman"/>
                          <a:ea typeface="Calibri"/>
                          <a:cs typeface="Times New Roman"/>
                        </a:rPr>
                        <a:t>Real-Time Yoga Pose Estimation Using </a:t>
                      </a:r>
                      <a:r>
                        <a:rPr lang="en-US" sz="1800" b="0" i="0" u="none" strike="noStrike" noProof="0" err="1">
                          <a:latin typeface="Times New Roman"/>
                          <a:ea typeface="Calibri"/>
                          <a:cs typeface="Times New Roman"/>
                        </a:rPr>
                        <a:t>MediaPipe</a:t>
                      </a:r>
                      <a:r>
                        <a:rPr lang="en-US" sz="1800" b="0" i="0" u="none" strike="noStrike" noProof="0" dirty="0">
                          <a:latin typeface="Times New Roman"/>
                          <a:ea typeface="Calibri"/>
                          <a:cs typeface="Times New Roman"/>
                        </a:rPr>
                        <a:t> and SVM (Springer)</a:t>
                      </a:r>
                      <a:endParaRPr lang="en-US" dirty="0">
                        <a:latin typeface="Times New Roman"/>
                        <a:cs typeface="Times New Roman"/>
                      </a:endParaRPr>
                    </a:p>
                  </a:txBody>
                  <a:tcPr anchor="ctr"/>
                </a:tc>
                <a:tc>
                  <a:txBody>
                    <a:bodyPr/>
                    <a:lstStyle/>
                    <a:p>
                      <a:pPr lvl="0" algn="just">
                        <a:buNone/>
                      </a:pPr>
                      <a:r>
                        <a:rPr lang="en-US" sz="1800" b="0" i="0" u="none" strike="noStrike" noProof="0" dirty="0">
                          <a:latin typeface="Times New Roman"/>
                          <a:ea typeface="Calibri"/>
                          <a:cs typeface="Times New Roman"/>
                        </a:rPr>
                        <a:t>Desktop-based real-time pose correction with feedback</a:t>
                      </a:r>
                      <a:endParaRPr lang="en-US" dirty="0">
                        <a:latin typeface="Times New Roman"/>
                        <a:cs typeface="Times New Roman"/>
                      </a:endParaRPr>
                    </a:p>
                  </a:txBody>
                  <a:tcPr anchor="ctr"/>
                </a:tc>
                <a:tc>
                  <a:txBody>
                    <a:bodyPr/>
                    <a:lstStyle/>
                    <a:p>
                      <a:pPr lvl="0" algn="just">
                        <a:buNone/>
                      </a:pPr>
                      <a:r>
                        <a:rPr lang="en-US" sz="1800" b="0" i="0" u="none" strike="noStrike" noProof="0" dirty="0">
                          <a:latin typeface="Times New Roman"/>
                          <a:ea typeface="Calibri"/>
                          <a:cs typeface="Times New Roman"/>
                        </a:rPr>
                        <a:t>Strong support for real-time corrective feedback approach</a:t>
                      </a:r>
                      <a:endParaRPr lang="en-US" dirty="0">
                        <a:latin typeface="Times New Roman"/>
                        <a:cs typeface="Times New Roman"/>
                      </a:endParaRPr>
                    </a:p>
                  </a:txBody>
                  <a:tcPr anchor="ctr"/>
                </a:tc>
                <a:tc>
                  <a:txBody>
                    <a:bodyPr/>
                    <a:lstStyle/>
                    <a:p>
                      <a:pPr lvl="0" algn="just">
                        <a:buNone/>
                      </a:pPr>
                      <a:r>
                        <a:rPr lang="en-US" sz="1800" b="0" i="0" u="none" strike="noStrike" noProof="0" dirty="0">
                          <a:latin typeface="Times New Roman"/>
                          <a:ea typeface="Calibri"/>
                          <a:cs typeface="Times New Roman"/>
                        </a:rPr>
                        <a:t>Focused mainly on yoga poses, not general posture</a:t>
                      </a:r>
                      <a:endParaRPr lang="en-US" dirty="0">
                        <a:latin typeface="Times New Roman"/>
                        <a:cs typeface="Times New Roman"/>
                      </a:endParaRPr>
                    </a:p>
                  </a:txBody>
                  <a:tcPr anchor="ctr"/>
                </a:tc>
                <a:extLst>
                  <a:ext uri="{0D108BD9-81ED-4DB2-BD59-A6C34878D82A}">
                    <a16:rowId xmlns:a16="http://schemas.microsoft.com/office/drawing/2014/main" val="1908300194"/>
                  </a:ext>
                </a:extLst>
              </a:tr>
              <a:tr h="911678">
                <a:tc>
                  <a:txBody>
                    <a:bodyPr/>
                    <a:lstStyle/>
                    <a:p>
                      <a:pPr lvl="0" algn="just">
                        <a:buNone/>
                      </a:pPr>
                      <a:r>
                        <a:rPr lang="en-US" sz="1800" b="0" i="0" u="none" strike="noStrike" noProof="0" dirty="0">
                          <a:latin typeface="Times New Roman"/>
                          <a:ea typeface="Calibri"/>
                          <a:cs typeface="Times New Roman"/>
                        </a:rPr>
                        <a:t>Bhavani (2025)</a:t>
                      </a:r>
                      <a:endParaRPr lang="en-US">
                        <a:latin typeface="Times New Roman"/>
                        <a:cs typeface="Times New Roman"/>
                      </a:endParaRPr>
                    </a:p>
                  </a:txBody>
                  <a:tcPr anchor="ctr"/>
                </a:tc>
                <a:tc>
                  <a:txBody>
                    <a:bodyPr/>
                    <a:lstStyle/>
                    <a:p>
                      <a:pPr lvl="0" algn="just">
                        <a:buNone/>
                      </a:pPr>
                      <a:r>
                        <a:rPr lang="en-US" sz="1800" b="0" i="0" u="none" strike="noStrike" noProof="0" err="1">
                          <a:latin typeface="Times New Roman"/>
                          <a:ea typeface="Calibri"/>
                          <a:cs typeface="Times New Roman"/>
                        </a:rPr>
                        <a:t>NovelHAD</a:t>
                      </a:r>
                      <a:r>
                        <a:rPr lang="en-US" sz="1800" b="0" i="0" u="none" strike="noStrike" noProof="0" dirty="0">
                          <a:latin typeface="Times New Roman"/>
                          <a:ea typeface="Calibri"/>
                          <a:cs typeface="Times New Roman"/>
                        </a:rPr>
                        <a:t> Human Posture Detection Using </a:t>
                      </a:r>
                      <a:r>
                        <a:rPr lang="en-US" sz="1800" b="0" i="0" u="none" strike="noStrike" noProof="0" err="1">
                          <a:latin typeface="Times New Roman"/>
                          <a:ea typeface="Calibri"/>
                          <a:cs typeface="Times New Roman"/>
                        </a:rPr>
                        <a:t>MediaPipe</a:t>
                      </a:r>
                      <a:r>
                        <a:rPr lang="en-US" sz="1800" b="0" i="0" u="none" strike="noStrike" noProof="0" dirty="0">
                          <a:latin typeface="Times New Roman"/>
                          <a:ea typeface="Calibri"/>
                          <a:cs typeface="Times New Roman"/>
                        </a:rPr>
                        <a:t> (Cogent Engineering)</a:t>
                      </a:r>
                      <a:endParaRPr lang="en-US" dirty="0">
                        <a:latin typeface="Times New Roman"/>
                        <a:cs typeface="Times New Roman"/>
                      </a:endParaRPr>
                    </a:p>
                  </a:txBody>
                  <a:tcPr anchor="ctr"/>
                </a:tc>
                <a:tc>
                  <a:txBody>
                    <a:bodyPr/>
                    <a:lstStyle/>
                    <a:p>
                      <a:pPr lvl="0" algn="just">
                        <a:buNone/>
                      </a:pPr>
                      <a:r>
                        <a:rPr lang="en-US" sz="1800" b="0" i="0" u="none" strike="noStrike" noProof="0" dirty="0">
                          <a:latin typeface="Times New Roman"/>
                          <a:ea typeface="Calibri"/>
                          <a:cs typeface="Times New Roman"/>
                        </a:rPr>
                        <a:t>Uses </a:t>
                      </a:r>
                      <a:r>
                        <a:rPr lang="en-US" sz="1800" b="0" i="0" u="none" strike="noStrike" noProof="0" err="1">
                          <a:latin typeface="Times New Roman"/>
                          <a:ea typeface="Calibri"/>
                          <a:cs typeface="Times New Roman"/>
                        </a:rPr>
                        <a:t>MediaPipe</a:t>
                      </a:r>
                      <a:r>
                        <a:rPr lang="en-US" sz="1800" b="0" i="0" u="none" strike="noStrike" noProof="0" dirty="0">
                          <a:latin typeface="Times New Roman"/>
                          <a:ea typeface="Calibri"/>
                          <a:cs typeface="Times New Roman"/>
                        </a:rPr>
                        <a:t> landmarks for posture classification</a:t>
                      </a:r>
                      <a:endParaRPr lang="en-US" dirty="0">
                        <a:latin typeface="Times New Roman"/>
                        <a:cs typeface="Times New Roman"/>
                      </a:endParaRPr>
                    </a:p>
                  </a:txBody>
                  <a:tcPr anchor="ctr"/>
                </a:tc>
                <a:tc>
                  <a:txBody>
                    <a:bodyPr/>
                    <a:lstStyle/>
                    <a:p>
                      <a:pPr lvl="0" algn="just">
                        <a:buNone/>
                      </a:pPr>
                      <a:r>
                        <a:rPr lang="en-US" sz="1800" b="0" i="0" u="none" strike="noStrike" noProof="0" dirty="0">
                          <a:latin typeface="Times New Roman"/>
                          <a:ea typeface="Calibri"/>
                          <a:cs typeface="Times New Roman"/>
                        </a:rPr>
                        <a:t>Closely related to our landmark-based posture analysis</a:t>
                      </a:r>
                      <a:endParaRPr lang="en-US" dirty="0">
                        <a:latin typeface="Times New Roman"/>
                        <a:cs typeface="Times New Roman"/>
                      </a:endParaRPr>
                    </a:p>
                  </a:txBody>
                  <a:tcPr anchor="ctr"/>
                </a:tc>
                <a:tc>
                  <a:txBody>
                    <a:bodyPr/>
                    <a:lstStyle/>
                    <a:p>
                      <a:pPr lvl="0" algn="just">
                        <a:buNone/>
                      </a:pPr>
                      <a:r>
                        <a:rPr lang="en-US" sz="1800" b="0" i="0" u="none" strike="noStrike" noProof="0" dirty="0">
                          <a:latin typeface="Times New Roman"/>
                          <a:ea typeface="Calibri"/>
                          <a:cs typeface="Times New Roman"/>
                        </a:rPr>
                        <a:t>Limited real-time user feedback mechanism</a:t>
                      </a:r>
                      <a:endParaRPr lang="en-US" dirty="0">
                        <a:latin typeface="Times New Roman"/>
                        <a:cs typeface="Times New Roman"/>
                      </a:endParaRPr>
                    </a:p>
                  </a:txBody>
                  <a:tcPr anchor="ctr"/>
                </a:tc>
                <a:extLst>
                  <a:ext uri="{0D108BD9-81ED-4DB2-BD59-A6C34878D82A}">
                    <a16:rowId xmlns:a16="http://schemas.microsoft.com/office/drawing/2014/main" val="4078559128"/>
                  </a:ext>
                </a:extLst>
              </a:tr>
              <a:tr h="846954">
                <a:tc>
                  <a:txBody>
                    <a:bodyPr/>
                    <a:lstStyle/>
                    <a:p>
                      <a:pPr lvl="0" algn="just">
                        <a:buNone/>
                      </a:pPr>
                      <a:r>
                        <a:rPr lang="en-US" sz="1800" b="0" i="0" u="none" strike="noStrike" noProof="0" dirty="0">
                          <a:latin typeface="Times New Roman"/>
                          <a:ea typeface="Calibri"/>
                          <a:cs typeface="Times New Roman"/>
                        </a:rPr>
                        <a:t>Jin et al. (2024)</a:t>
                      </a:r>
                      <a:endParaRPr lang="en-US">
                        <a:latin typeface="Times New Roman"/>
                        <a:cs typeface="Times New Roman"/>
                      </a:endParaRPr>
                    </a:p>
                  </a:txBody>
                  <a:tcPr anchor="ctr"/>
                </a:tc>
                <a:tc>
                  <a:txBody>
                    <a:bodyPr/>
                    <a:lstStyle/>
                    <a:p>
                      <a:pPr lvl="0" algn="just">
                        <a:buNone/>
                      </a:pPr>
                      <a:r>
                        <a:rPr lang="en-US" sz="1800" b="0" i="0" u="none" strike="noStrike" noProof="0" err="1">
                          <a:latin typeface="Times New Roman"/>
                          <a:ea typeface="Calibri"/>
                          <a:cs typeface="Times New Roman"/>
                        </a:rPr>
                        <a:t>SitPose</a:t>
                      </a:r>
                      <a:r>
                        <a:rPr lang="en-US" sz="1800" b="0" i="0" u="none" strike="noStrike" noProof="0" dirty="0">
                          <a:latin typeface="Times New Roman"/>
                          <a:ea typeface="Calibri"/>
                          <a:cs typeface="Times New Roman"/>
                        </a:rPr>
                        <a:t>: Sitting Posture Detection Using Ensemble Learning (</a:t>
                      </a:r>
                      <a:r>
                        <a:rPr lang="en-US" sz="1800" b="0" i="0" u="none" strike="noStrike" noProof="0" err="1">
                          <a:latin typeface="Times New Roman"/>
                          <a:ea typeface="Calibri"/>
                          <a:cs typeface="Times New Roman"/>
                        </a:rPr>
                        <a:t>arXiv</a:t>
                      </a:r>
                      <a:r>
                        <a:rPr lang="en-US" sz="1800" b="0" i="0" u="none" strike="noStrike" noProof="0" dirty="0">
                          <a:latin typeface="Times New Roman"/>
                          <a:ea typeface="Calibri"/>
                          <a:cs typeface="Times New Roman"/>
                        </a:rPr>
                        <a:t>)</a:t>
                      </a:r>
                      <a:endParaRPr lang="en-US">
                        <a:latin typeface="Times New Roman"/>
                        <a:cs typeface="Times New Roman"/>
                      </a:endParaRPr>
                    </a:p>
                  </a:txBody>
                  <a:tcPr anchor="ctr"/>
                </a:tc>
                <a:tc>
                  <a:txBody>
                    <a:bodyPr/>
                    <a:lstStyle/>
                    <a:p>
                      <a:pPr lvl="0" algn="just">
                        <a:buNone/>
                      </a:pPr>
                      <a:r>
                        <a:rPr lang="en-US" sz="1800" b="0" i="0" u="none" strike="noStrike" noProof="0" dirty="0">
                          <a:latin typeface="Times New Roman"/>
                          <a:ea typeface="Calibri"/>
                          <a:cs typeface="Times New Roman"/>
                        </a:rPr>
                        <a:t>Detects sitting posture and sedentary behavior using depth sensors</a:t>
                      </a:r>
                      <a:endParaRPr lang="en-US">
                        <a:latin typeface="Times New Roman"/>
                        <a:cs typeface="Times New Roman"/>
                      </a:endParaRPr>
                    </a:p>
                  </a:txBody>
                  <a:tcPr anchor="ctr"/>
                </a:tc>
                <a:tc>
                  <a:txBody>
                    <a:bodyPr/>
                    <a:lstStyle/>
                    <a:p>
                      <a:pPr lvl="0" algn="just">
                        <a:buNone/>
                      </a:pPr>
                      <a:r>
                        <a:rPr lang="en-US" sz="1800" b="0" i="0" u="none" strike="noStrike" noProof="0" dirty="0">
                          <a:latin typeface="Times New Roman"/>
                          <a:ea typeface="Calibri"/>
                          <a:cs typeface="Times New Roman"/>
                        </a:rPr>
                        <a:t>Relevant for posture deviation detection in seated scenarios</a:t>
                      </a:r>
                      <a:endParaRPr lang="en-US">
                        <a:latin typeface="Times New Roman"/>
                        <a:cs typeface="Times New Roman"/>
                      </a:endParaRPr>
                    </a:p>
                  </a:txBody>
                  <a:tcPr anchor="ctr"/>
                </a:tc>
                <a:tc>
                  <a:txBody>
                    <a:bodyPr/>
                    <a:lstStyle/>
                    <a:p>
                      <a:pPr lvl="0" algn="just">
                        <a:buNone/>
                      </a:pPr>
                      <a:r>
                        <a:rPr lang="en-US" sz="1800" b="0" i="0" u="none" strike="noStrike" noProof="0" dirty="0">
                          <a:latin typeface="Times New Roman"/>
                          <a:ea typeface="Calibri"/>
                          <a:cs typeface="Times New Roman"/>
                        </a:rPr>
                        <a:t>Requires depth sensor hardware; not low-cost</a:t>
                      </a:r>
                      <a:endParaRPr lang="en-US">
                        <a:latin typeface="Times New Roman"/>
                        <a:cs typeface="Times New Roman"/>
                      </a:endParaRPr>
                    </a:p>
                  </a:txBody>
                  <a:tcPr anchor="ctr"/>
                </a:tc>
                <a:extLst>
                  <a:ext uri="{0D108BD9-81ED-4DB2-BD59-A6C34878D82A}">
                    <a16:rowId xmlns:a16="http://schemas.microsoft.com/office/drawing/2014/main" val="2939983781"/>
                  </a:ext>
                </a:extLst>
              </a:tr>
              <a:tr h="846954">
                <a:tc>
                  <a:txBody>
                    <a:bodyPr/>
                    <a:lstStyle/>
                    <a:p>
                      <a:pPr lvl="0" algn="just">
                        <a:buNone/>
                      </a:pPr>
                      <a:r>
                        <a:rPr lang="en-US" sz="1800" b="0" i="0" u="none" strike="noStrike" noProof="0" dirty="0">
                          <a:latin typeface="Times New Roman"/>
                          <a:cs typeface="Times New Roman"/>
                        </a:rPr>
                        <a:t>Li et al. (2025)</a:t>
                      </a:r>
                      <a:endParaRPr lang="en-US">
                        <a:latin typeface="Times New Roman"/>
                        <a:cs typeface="Times New Roman"/>
                      </a:endParaRPr>
                    </a:p>
                  </a:txBody>
                  <a:tcPr anchor="ctr"/>
                </a:tc>
                <a:tc>
                  <a:txBody>
                    <a:bodyPr/>
                    <a:lstStyle/>
                    <a:p>
                      <a:pPr lvl="0" algn="just">
                        <a:buNone/>
                      </a:pPr>
                      <a:r>
                        <a:rPr lang="en-US" sz="1800" b="0" i="0" u="none" strike="noStrike" noProof="0" dirty="0">
                          <a:latin typeface="Times New Roman"/>
                          <a:cs typeface="Times New Roman"/>
                        </a:rPr>
                        <a:t>LSP-YOLO: Lightweight Sitting Posture Recognition (</a:t>
                      </a:r>
                      <a:r>
                        <a:rPr lang="en-US" sz="1800" b="0" i="0" u="none" strike="noStrike" noProof="0" err="1">
                          <a:latin typeface="Times New Roman"/>
                          <a:cs typeface="Times New Roman"/>
                        </a:rPr>
                        <a:t>arXiv</a:t>
                      </a:r>
                      <a:r>
                        <a:rPr lang="en-US" sz="1800" b="0" i="0" u="none" strike="noStrike" noProof="0" dirty="0">
                          <a:latin typeface="Times New Roman"/>
                          <a:cs typeface="Times New Roman"/>
                        </a:rPr>
                        <a:t>)</a:t>
                      </a:r>
                      <a:endParaRPr lang="en-US">
                        <a:latin typeface="Times New Roman"/>
                        <a:cs typeface="Times New Roman"/>
                      </a:endParaRPr>
                    </a:p>
                  </a:txBody>
                  <a:tcPr anchor="ctr"/>
                </a:tc>
                <a:tc>
                  <a:txBody>
                    <a:bodyPr/>
                    <a:lstStyle/>
                    <a:p>
                      <a:pPr lvl="0" algn="just">
                        <a:buNone/>
                      </a:pPr>
                      <a:r>
                        <a:rPr lang="en-US" sz="1800" b="0" i="0" u="none" strike="noStrike" noProof="0" dirty="0">
                          <a:latin typeface="Times New Roman"/>
                          <a:cs typeface="Times New Roman"/>
                        </a:rPr>
                        <a:t>Lightweight deep model for posture recognition on embedded devices</a:t>
                      </a:r>
                      <a:endParaRPr lang="en-US" dirty="0">
                        <a:latin typeface="Times New Roman"/>
                        <a:cs typeface="Times New Roman"/>
                      </a:endParaRPr>
                    </a:p>
                  </a:txBody>
                  <a:tcPr anchor="ctr"/>
                </a:tc>
                <a:tc>
                  <a:txBody>
                    <a:bodyPr/>
                    <a:lstStyle/>
                    <a:p>
                      <a:pPr lvl="0" algn="just">
                        <a:buNone/>
                      </a:pPr>
                      <a:r>
                        <a:rPr lang="en-US" sz="1800" b="0" i="0" u="none" strike="noStrike" noProof="0" dirty="0">
                          <a:latin typeface="Times New Roman"/>
                          <a:cs typeface="Times New Roman"/>
                        </a:rPr>
                        <a:t>Shows potential for optimized real-time systems</a:t>
                      </a:r>
                      <a:endParaRPr lang="en-US" dirty="0">
                        <a:latin typeface="Times New Roman"/>
                        <a:cs typeface="Times New Roman"/>
                      </a:endParaRPr>
                    </a:p>
                  </a:txBody>
                  <a:tcPr anchor="ctr"/>
                </a:tc>
                <a:tc>
                  <a:txBody>
                    <a:bodyPr/>
                    <a:lstStyle/>
                    <a:p>
                      <a:pPr lvl="0" algn="just">
                        <a:buNone/>
                      </a:pPr>
                      <a:r>
                        <a:rPr lang="en-US" sz="1800" b="0" i="0" u="none" strike="noStrike" noProof="0" dirty="0">
                          <a:latin typeface="Times New Roman"/>
                          <a:cs typeface="Times New Roman"/>
                        </a:rPr>
                        <a:t>Uses custom YOLO model; more complex than needed</a:t>
                      </a:r>
                      <a:endParaRPr lang="en-US" dirty="0">
                        <a:latin typeface="Times New Roman"/>
                        <a:cs typeface="Times New Roman"/>
                      </a:endParaRPr>
                    </a:p>
                  </a:txBody>
                  <a:tcPr anchor="ctr"/>
                </a:tc>
                <a:extLst>
                  <a:ext uri="{0D108BD9-81ED-4DB2-BD59-A6C34878D82A}">
                    <a16:rowId xmlns:a16="http://schemas.microsoft.com/office/drawing/2014/main" val="226555403"/>
                  </a:ext>
                </a:extLst>
              </a:tr>
              <a:tr h="846954">
                <a:tc>
                  <a:txBody>
                    <a:bodyPr/>
                    <a:lstStyle/>
                    <a:p>
                      <a:pPr lvl="0" algn="just">
                        <a:buNone/>
                      </a:pPr>
                      <a:r>
                        <a:rPr lang="en-US" sz="1800" b="0" i="0" u="none" strike="noStrike" noProof="0" dirty="0">
                          <a:latin typeface="Times New Roman"/>
                          <a:cs typeface="Times New Roman"/>
                        </a:rPr>
                        <a:t>Roggio et al. (2024)</a:t>
                      </a:r>
                      <a:endParaRPr lang="en-US">
                        <a:latin typeface="Times New Roman"/>
                        <a:cs typeface="Times New Roman"/>
                      </a:endParaRPr>
                    </a:p>
                  </a:txBody>
                  <a:tcPr anchor="ctr"/>
                </a:tc>
                <a:tc>
                  <a:txBody>
                    <a:bodyPr/>
                    <a:lstStyle/>
                    <a:p>
                      <a:pPr lvl="0" algn="just">
                        <a:buNone/>
                      </a:pPr>
                      <a:r>
                        <a:rPr lang="en-US" sz="1800" b="0" i="0" u="none" strike="noStrike" noProof="0" dirty="0">
                          <a:latin typeface="Times New Roman"/>
                          <a:cs typeface="Times New Roman"/>
                        </a:rPr>
                        <a:t>Analysis of ML Pose Estimation Models (</a:t>
                      </a:r>
                      <a:r>
                        <a:rPr lang="en-US" sz="1800" b="0" i="0" u="none" strike="noStrike" noProof="0" err="1">
                          <a:latin typeface="Times New Roman"/>
                          <a:cs typeface="Times New Roman"/>
                        </a:rPr>
                        <a:t>Heliyon</a:t>
                      </a:r>
                      <a:r>
                        <a:rPr lang="en-US" sz="1800" b="0" i="0" u="none" strike="noStrike" noProof="0" dirty="0">
                          <a:latin typeface="Times New Roman"/>
                          <a:cs typeface="Times New Roman"/>
                        </a:rPr>
                        <a:t>)</a:t>
                      </a:r>
                      <a:endParaRPr lang="en-US" dirty="0">
                        <a:latin typeface="Times New Roman"/>
                        <a:cs typeface="Times New Roman"/>
                      </a:endParaRPr>
                    </a:p>
                  </a:txBody>
                  <a:tcPr anchor="ctr"/>
                </a:tc>
                <a:tc>
                  <a:txBody>
                    <a:bodyPr/>
                    <a:lstStyle/>
                    <a:p>
                      <a:pPr lvl="0" algn="just">
                        <a:buNone/>
                      </a:pPr>
                      <a:r>
                        <a:rPr lang="en-US" sz="1800" b="0" i="0" u="none" strike="noStrike" noProof="0" dirty="0">
                          <a:latin typeface="Times New Roman"/>
                          <a:cs typeface="Times New Roman"/>
                        </a:rPr>
                        <a:t>Comparative study of pose estimation methods for human posture analysis</a:t>
                      </a:r>
                      <a:endParaRPr lang="en-US" dirty="0">
                        <a:latin typeface="Times New Roman"/>
                        <a:cs typeface="Times New Roman"/>
                      </a:endParaRPr>
                    </a:p>
                  </a:txBody>
                  <a:tcPr anchor="ctr"/>
                </a:tc>
                <a:tc>
                  <a:txBody>
                    <a:bodyPr/>
                    <a:lstStyle/>
                    <a:p>
                      <a:pPr lvl="0" algn="just">
                        <a:buNone/>
                      </a:pPr>
                      <a:r>
                        <a:rPr lang="en-US" sz="1800" b="0" i="0" u="none" strike="noStrike" noProof="0" dirty="0">
                          <a:latin typeface="Times New Roman"/>
                          <a:cs typeface="Times New Roman"/>
                        </a:rPr>
                        <a:t>Validates effectiveness of </a:t>
                      </a:r>
                      <a:r>
                        <a:rPr lang="en-US" sz="1800" b="0" i="0" u="none" strike="noStrike" noProof="0" err="1">
                          <a:latin typeface="Times New Roman"/>
                          <a:cs typeface="Times New Roman"/>
                        </a:rPr>
                        <a:t>MediaPipe</a:t>
                      </a:r>
                      <a:r>
                        <a:rPr lang="en-US" sz="1800" b="0" i="0" u="none" strike="noStrike" noProof="0" dirty="0">
                          <a:latin typeface="Times New Roman"/>
                          <a:cs typeface="Times New Roman"/>
                        </a:rPr>
                        <a:t> Pose for posture tracking</a:t>
                      </a:r>
                      <a:endParaRPr lang="en-US" dirty="0">
                        <a:latin typeface="Times New Roman"/>
                        <a:cs typeface="Times New Roman"/>
                      </a:endParaRPr>
                    </a:p>
                  </a:txBody>
                  <a:tcPr anchor="ctr"/>
                </a:tc>
                <a:tc>
                  <a:txBody>
                    <a:bodyPr/>
                    <a:lstStyle/>
                    <a:p>
                      <a:pPr lvl="0" algn="just">
                        <a:buNone/>
                      </a:pPr>
                      <a:r>
                        <a:rPr lang="en-US" sz="1800" b="0" i="0" u="none" strike="noStrike" noProof="0" dirty="0">
                          <a:latin typeface="Times New Roman"/>
                          <a:cs typeface="Times New Roman"/>
                        </a:rPr>
                        <a:t>Focuses on comparison, not real-time feedback system</a:t>
                      </a:r>
                      <a:endParaRPr lang="en-US" dirty="0">
                        <a:latin typeface="Times New Roman"/>
                        <a:cs typeface="Times New Roman"/>
                      </a:endParaRPr>
                    </a:p>
                  </a:txBody>
                  <a:tcPr anchor="ctr"/>
                </a:tc>
                <a:extLst>
                  <a:ext uri="{0D108BD9-81ED-4DB2-BD59-A6C34878D82A}">
                    <a16:rowId xmlns:a16="http://schemas.microsoft.com/office/drawing/2014/main" val="1737887951"/>
                  </a:ext>
                </a:extLst>
              </a:tr>
            </a:tbl>
          </a:graphicData>
        </a:graphic>
      </p:graphicFrame>
    </p:spTree>
    <p:extLst>
      <p:ext uri="{BB962C8B-B14F-4D97-AF65-F5344CB8AC3E}">
        <p14:creationId xmlns:p14="http://schemas.microsoft.com/office/powerpoint/2010/main" val="766078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75453-03CB-492C-50D4-53FF5B2EF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95F71A-C035-7B39-88E6-C1FE84FFDB7B}"/>
              </a:ext>
            </a:extLst>
          </p:cNvPr>
          <p:cNvSpPr>
            <a:spLocks noGrp="1"/>
          </p:cNvSpPr>
          <p:nvPr>
            <p:ph type="title"/>
          </p:nvPr>
        </p:nvSpPr>
        <p:spPr>
          <a:xfrm>
            <a:off x="838200" y="221351"/>
            <a:ext cx="10515600" cy="1325563"/>
          </a:xfrm>
        </p:spPr>
        <p:txBody>
          <a:bodyPr/>
          <a:lstStyle/>
          <a:p>
            <a:pPr algn="ctr"/>
            <a:r>
              <a:rPr lang="en-US" b="1">
                <a:solidFill>
                  <a:srgbClr val="C00000"/>
                </a:solidFill>
                <a:latin typeface="Times New Roman" panose="02020603050405020304" pitchFamily="18" charset="0"/>
                <a:cs typeface="Times New Roman" panose="02020603050405020304" pitchFamily="18" charset="0"/>
              </a:rPr>
              <a:t>M</a:t>
            </a:r>
            <a:r>
              <a:rPr lang="en-IN" b="1" err="1">
                <a:solidFill>
                  <a:srgbClr val="C00000"/>
                </a:solidFill>
                <a:latin typeface="Times New Roman" panose="02020603050405020304" pitchFamily="18" charset="0"/>
                <a:cs typeface="Times New Roman" panose="02020603050405020304" pitchFamily="18" charset="0"/>
              </a:rPr>
              <a:t>odules</a:t>
            </a:r>
            <a:endParaRPr lang="en-IN" b="1">
              <a:solidFill>
                <a:srgbClr val="C00000"/>
              </a:solidFill>
              <a:latin typeface="Times New Roman" panose="02020603050405020304" pitchFamily="18" charset="0"/>
              <a:cs typeface="Times New Roman" panose="02020603050405020304" pitchFamily="18" charset="0"/>
            </a:endParaRPr>
          </a:p>
        </p:txBody>
      </p:sp>
      <p:pic>
        <p:nvPicPr>
          <p:cNvPr id="4" name="Google Shape;161;p1">
            <a:extLst>
              <a:ext uri="{FF2B5EF4-FFF2-40B4-BE49-F238E27FC236}">
                <a16:creationId xmlns:a16="http://schemas.microsoft.com/office/drawing/2014/main" id="{B724B5A7-A7FB-BC1E-472D-86A1AB619D74}"/>
              </a:ext>
            </a:extLst>
          </p:cNvPr>
          <p:cNvPicPr preferRelativeResize="0"/>
          <p:nvPr/>
        </p:nvPicPr>
        <p:blipFill rotWithShape="1">
          <a:blip r:embed="rId2">
            <a:alphaModFix/>
          </a:blip>
          <a:srcRect/>
          <a:stretch/>
        </p:blipFill>
        <p:spPr>
          <a:xfrm>
            <a:off x="270510" y="200442"/>
            <a:ext cx="1135380" cy="1343025"/>
          </a:xfrm>
          <a:prstGeom prst="rect">
            <a:avLst/>
          </a:prstGeom>
          <a:noFill/>
          <a:ln>
            <a:noFill/>
          </a:ln>
        </p:spPr>
      </p:pic>
      <p:pic>
        <p:nvPicPr>
          <p:cNvPr id="5" name="Google Shape;162;p1">
            <a:extLst>
              <a:ext uri="{FF2B5EF4-FFF2-40B4-BE49-F238E27FC236}">
                <a16:creationId xmlns:a16="http://schemas.microsoft.com/office/drawing/2014/main" id="{2900A137-BAA1-C547-109A-25A8A8A0E8E2}"/>
              </a:ext>
            </a:extLst>
          </p:cNvPr>
          <p:cNvPicPr preferRelativeResize="0"/>
          <p:nvPr/>
        </p:nvPicPr>
        <p:blipFill rotWithShape="1">
          <a:blip r:embed="rId3">
            <a:alphaModFix/>
          </a:blip>
          <a:srcRect/>
          <a:stretch/>
        </p:blipFill>
        <p:spPr>
          <a:xfrm>
            <a:off x="10206586" y="200442"/>
            <a:ext cx="1520190" cy="1343025"/>
          </a:xfrm>
          <a:prstGeom prst="rect">
            <a:avLst/>
          </a:prstGeom>
          <a:noFill/>
          <a:ln>
            <a:noFill/>
          </a:ln>
        </p:spPr>
      </p:pic>
      <p:sp>
        <p:nvSpPr>
          <p:cNvPr id="8" name="TextBox 7">
            <a:extLst>
              <a:ext uri="{FF2B5EF4-FFF2-40B4-BE49-F238E27FC236}">
                <a16:creationId xmlns:a16="http://schemas.microsoft.com/office/drawing/2014/main" id="{801C9E5A-CBE8-0131-3468-CF5A4CE358F9}"/>
              </a:ext>
            </a:extLst>
          </p:cNvPr>
          <p:cNvSpPr txBox="1"/>
          <p:nvPr/>
        </p:nvSpPr>
        <p:spPr>
          <a:xfrm>
            <a:off x="439819" y="1712102"/>
            <a:ext cx="8185122" cy="477054"/>
          </a:xfrm>
          <a:prstGeom prst="rect">
            <a:avLst/>
          </a:prstGeom>
          <a:noFill/>
        </p:spPr>
        <p:txBody>
          <a:bodyPr wrap="square" rtlCol="0">
            <a:spAutoFit/>
          </a:bodyPr>
          <a:lstStyle/>
          <a:p>
            <a:r>
              <a:rPr lang="en-US" sz="2500" b="1">
                <a:latin typeface="Times New Roman" panose="02020603050405020304" pitchFamily="18" charset="0"/>
                <a:cs typeface="Times New Roman" panose="02020603050405020304" pitchFamily="18" charset="0"/>
              </a:rPr>
              <a:t>Module 1: Real-Time Video Acquisition &amp; Pose Detection</a:t>
            </a:r>
            <a:endParaRPr lang="en-IN" sz="2500" b="1">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AD4D562-F6CB-3BF4-EA40-1BAD6EAE4215}"/>
              </a:ext>
            </a:extLst>
          </p:cNvPr>
          <p:cNvSpPr txBox="1"/>
          <p:nvPr/>
        </p:nvSpPr>
        <p:spPr>
          <a:xfrm>
            <a:off x="96757" y="2217254"/>
            <a:ext cx="8162256" cy="4276042"/>
          </a:xfrm>
          <a:prstGeom prst="rect">
            <a:avLst/>
          </a:prstGeom>
          <a:noFill/>
        </p:spPr>
        <p:txBody>
          <a:bodyPr wrap="square" lIns="91440" tIns="45720" rIns="91440" bIns="45720" rtlCol="0" anchor="t">
            <a:spAutoFit/>
          </a:bodyPr>
          <a:lstStyle/>
          <a:p>
            <a:pPr marL="342900" indent="-342900" algn="just">
              <a:lnSpc>
                <a:spcPct val="150000"/>
              </a:lnSpc>
              <a:buFont typeface="Arial" panose="020B0604020202020204" pitchFamily="34" charset="0"/>
              <a:buChar char="•"/>
            </a:pPr>
            <a:r>
              <a:rPr lang="en-US" sz="2300">
                <a:latin typeface="Times New Roman"/>
                <a:cs typeface="Times New Roman"/>
              </a:rPr>
              <a:t>Module 1 focuses on capturing live video using a webcam and processing it in real time. </a:t>
            </a:r>
          </a:p>
          <a:p>
            <a:pPr marL="342900" indent="-342900" algn="just">
              <a:lnSpc>
                <a:spcPct val="150000"/>
              </a:lnSpc>
              <a:buFont typeface="Arial" panose="020B0604020202020204" pitchFamily="34" charset="0"/>
              <a:buChar char="•"/>
            </a:pPr>
            <a:r>
              <a:rPr lang="en-US" sz="2300">
                <a:latin typeface="Times New Roman"/>
                <a:cs typeface="Times New Roman"/>
              </a:rPr>
              <a:t>The system analyzes each video frame using pose detection algorithms to identify key body landmarks such as shoulders, elbows, hips, and knees. </a:t>
            </a:r>
          </a:p>
          <a:p>
            <a:pPr marL="342900" indent="-342900" algn="just">
              <a:lnSpc>
                <a:spcPct val="150000"/>
              </a:lnSpc>
              <a:buFont typeface="Arial" panose="020B0604020202020204" pitchFamily="34" charset="0"/>
              <a:buChar char="•"/>
            </a:pPr>
            <a:r>
              <a:rPr lang="en-US" sz="2300">
                <a:latin typeface="Times New Roman"/>
                <a:cs typeface="Times New Roman"/>
              </a:rPr>
              <a:t>These detected points form a digital skeleton model of the user. </a:t>
            </a:r>
          </a:p>
          <a:p>
            <a:pPr marL="342900" indent="-342900" algn="just">
              <a:lnSpc>
                <a:spcPct val="150000"/>
              </a:lnSpc>
              <a:buFont typeface="Arial" panose="020B0604020202020204" pitchFamily="34" charset="0"/>
              <a:buChar char="•"/>
            </a:pPr>
            <a:r>
              <a:rPr lang="en-US" sz="2300">
                <a:latin typeface="Times New Roman"/>
                <a:cs typeface="Times New Roman"/>
              </a:rPr>
              <a:t>This module acts as the foundation of the AI mirror by providing accurate body posture data for further correction and feedback.</a:t>
            </a:r>
            <a:endParaRPr lang="en-IN" sz="2300">
              <a:latin typeface="Times New Roman"/>
              <a:cs typeface="Times New Roman"/>
            </a:endParaRPr>
          </a:p>
        </p:txBody>
      </p:sp>
      <p:pic>
        <p:nvPicPr>
          <p:cNvPr id="3" name="Picture 2" descr="A diagram of a person&#10;&#10;AI-generated content may be incorrect.">
            <a:extLst>
              <a:ext uri="{FF2B5EF4-FFF2-40B4-BE49-F238E27FC236}">
                <a16:creationId xmlns:a16="http://schemas.microsoft.com/office/drawing/2014/main" id="{9997C20F-FF49-BBA1-9723-05A7E333C927}"/>
              </a:ext>
            </a:extLst>
          </p:cNvPr>
          <p:cNvPicPr>
            <a:picLocks noChangeAspect="1"/>
          </p:cNvPicPr>
          <p:nvPr/>
        </p:nvPicPr>
        <p:blipFill>
          <a:blip r:embed="rId4"/>
          <a:stretch>
            <a:fillRect/>
          </a:stretch>
        </p:blipFill>
        <p:spPr>
          <a:xfrm>
            <a:off x="8438815" y="2219157"/>
            <a:ext cx="3529262" cy="3435685"/>
          </a:xfrm>
          <a:prstGeom prst="rect">
            <a:avLst/>
          </a:prstGeom>
        </p:spPr>
      </p:pic>
    </p:spTree>
    <p:extLst>
      <p:ext uri="{BB962C8B-B14F-4D97-AF65-F5344CB8AC3E}">
        <p14:creationId xmlns:p14="http://schemas.microsoft.com/office/powerpoint/2010/main" val="5889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61;p1" descr="A logo with blue green and orange letters&#10;&#10;AI-generated content may be incorrect.">
            <a:extLst>
              <a:ext uri="{FF2B5EF4-FFF2-40B4-BE49-F238E27FC236}">
                <a16:creationId xmlns:a16="http://schemas.microsoft.com/office/drawing/2014/main" id="{E344C6E6-5E9E-6832-7958-3189522F3D6D}"/>
              </a:ext>
            </a:extLst>
          </p:cNvPr>
          <p:cNvPicPr preferRelativeResize="0"/>
          <p:nvPr/>
        </p:nvPicPr>
        <p:blipFill rotWithShape="1">
          <a:blip r:embed="rId2">
            <a:alphaModFix/>
          </a:blip>
          <a:srcRect/>
          <a:stretch/>
        </p:blipFill>
        <p:spPr>
          <a:xfrm>
            <a:off x="270510" y="200442"/>
            <a:ext cx="1135380" cy="1343025"/>
          </a:xfrm>
          <a:prstGeom prst="rect">
            <a:avLst/>
          </a:prstGeom>
          <a:noFill/>
          <a:ln>
            <a:noFill/>
          </a:ln>
        </p:spPr>
      </p:pic>
      <p:pic>
        <p:nvPicPr>
          <p:cNvPr id="7" name="Google Shape;162;p1" descr="A blue and white logo with a book and a caduceus&#10;&#10;AI-generated content may be incorrect.">
            <a:extLst>
              <a:ext uri="{FF2B5EF4-FFF2-40B4-BE49-F238E27FC236}">
                <a16:creationId xmlns:a16="http://schemas.microsoft.com/office/drawing/2014/main" id="{9FC8CAE3-7938-14C7-86B7-583FDDB7211D}"/>
              </a:ext>
            </a:extLst>
          </p:cNvPr>
          <p:cNvPicPr preferRelativeResize="0"/>
          <p:nvPr/>
        </p:nvPicPr>
        <p:blipFill rotWithShape="1">
          <a:blip r:embed="rId3">
            <a:alphaModFix/>
          </a:blip>
          <a:srcRect/>
          <a:stretch/>
        </p:blipFill>
        <p:spPr>
          <a:xfrm>
            <a:off x="10206586" y="200442"/>
            <a:ext cx="1520190" cy="1343025"/>
          </a:xfrm>
          <a:prstGeom prst="rect">
            <a:avLst/>
          </a:prstGeom>
          <a:noFill/>
          <a:ln>
            <a:noFill/>
          </a:ln>
        </p:spPr>
      </p:pic>
      <p:sp>
        <p:nvSpPr>
          <p:cNvPr id="8" name="TextBox 7">
            <a:extLst>
              <a:ext uri="{FF2B5EF4-FFF2-40B4-BE49-F238E27FC236}">
                <a16:creationId xmlns:a16="http://schemas.microsoft.com/office/drawing/2014/main" id="{F26A8EBC-FFB2-5883-0A6B-048B5E88BDC8}"/>
              </a:ext>
            </a:extLst>
          </p:cNvPr>
          <p:cNvSpPr txBox="1"/>
          <p:nvPr/>
        </p:nvSpPr>
        <p:spPr>
          <a:xfrm>
            <a:off x="969264" y="490728"/>
            <a:ext cx="10253472"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C00000"/>
                </a:solidFill>
                <a:latin typeface="Times New Roman"/>
              </a:rPr>
              <a:t>          Implementation and Results</a:t>
            </a:r>
            <a:endParaRPr lang="en-US" sz="4400">
              <a:solidFill>
                <a:srgbClr val="000000"/>
              </a:solidFill>
              <a:latin typeface="Times New Roman"/>
            </a:endParaRPr>
          </a:p>
          <a:p>
            <a:pPr algn="ctr"/>
            <a:endParaRPr lang="en-US">
              <a:solidFill>
                <a:srgbClr val="000000"/>
              </a:solidFill>
              <a:latin typeface="Calibri" panose="020F0502020204030204"/>
              <a:ea typeface="Calibri" panose="020F0502020204030204"/>
              <a:cs typeface="Calibri" panose="020F0502020204030204"/>
            </a:endParaRPr>
          </a:p>
        </p:txBody>
      </p:sp>
      <p:pic>
        <p:nvPicPr>
          <p:cNvPr id="2" name="Picture 1" descr="A person with red dots on her face&#10;&#10;AI-generated content may be incorrect.">
            <a:extLst>
              <a:ext uri="{FF2B5EF4-FFF2-40B4-BE49-F238E27FC236}">
                <a16:creationId xmlns:a16="http://schemas.microsoft.com/office/drawing/2014/main" id="{25A4C0BD-691B-9036-7935-889EE9E4AE64}"/>
              </a:ext>
            </a:extLst>
          </p:cNvPr>
          <p:cNvPicPr>
            <a:picLocks noChangeAspect="1"/>
          </p:cNvPicPr>
          <p:nvPr/>
        </p:nvPicPr>
        <p:blipFill>
          <a:blip r:embed="rId4"/>
          <a:stretch>
            <a:fillRect/>
          </a:stretch>
        </p:blipFill>
        <p:spPr>
          <a:xfrm>
            <a:off x="214313" y="1966102"/>
            <a:ext cx="5667375" cy="4676775"/>
          </a:xfrm>
          <a:prstGeom prst="rect">
            <a:avLst/>
          </a:prstGeom>
        </p:spPr>
      </p:pic>
      <p:sp>
        <p:nvSpPr>
          <p:cNvPr id="3" name="TextBox 2">
            <a:extLst>
              <a:ext uri="{FF2B5EF4-FFF2-40B4-BE49-F238E27FC236}">
                <a16:creationId xmlns:a16="http://schemas.microsoft.com/office/drawing/2014/main" id="{9F8D22A2-65E7-0145-109A-E2D9E847F3CC}"/>
              </a:ext>
            </a:extLst>
          </p:cNvPr>
          <p:cNvSpPr txBox="1"/>
          <p:nvPr/>
        </p:nvSpPr>
        <p:spPr>
          <a:xfrm>
            <a:off x="6096000" y="2099553"/>
            <a:ext cx="5852809" cy="39039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lnSpc>
                <a:spcPct val="150000"/>
              </a:lnSpc>
              <a:buFont typeface=""/>
              <a:buChar char="•"/>
            </a:pPr>
            <a:r>
              <a:rPr lang="en-US" sz="2400">
                <a:latin typeface="Times New Roman"/>
                <a:cs typeface="Times New Roman"/>
              </a:rPr>
              <a:t>The module successfully captured live video from the webcam in real time.</a:t>
            </a:r>
            <a:endParaRPr lang="en-US">
              <a:ea typeface="Calibri" panose="020F0502020204030204"/>
              <a:cs typeface="Calibri" panose="020F0502020204030204"/>
            </a:endParaRPr>
          </a:p>
          <a:p>
            <a:pPr marL="228600" indent="-228600" algn="just">
              <a:lnSpc>
                <a:spcPct val="150000"/>
              </a:lnSpc>
              <a:buFont typeface=""/>
              <a:buChar char="•"/>
            </a:pPr>
            <a:r>
              <a:rPr lang="en-US" sz="2400">
                <a:latin typeface="Times New Roman"/>
                <a:cs typeface="Times New Roman"/>
              </a:rPr>
              <a:t>It accurately detected and tracked key body landmarks using the pose estimation model.</a:t>
            </a:r>
          </a:p>
          <a:p>
            <a:pPr marL="228600" indent="-228600" algn="just">
              <a:lnSpc>
                <a:spcPct val="150000"/>
              </a:lnSpc>
              <a:buFont typeface=""/>
              <a:buChar char="•"/>
            </a:pPr>
            <a:r>
              <a:rPr lang="en-US" sz="2400">
                <a:latin typeface="Times New Roman"/>
                <a:cs typeface="Times New Roman"/>
              </a:rPr>
              <a:t>The system generated a reliable digital skeleton, providing correct input for further posture analysis.</a:t>
            </a:r>
          </a:p>
        </p:txBody>
      </p:sp>
    </p:spTree>
    <p:extLst>
      <p:ext uri="{BB962C8B-B14F-4D97-AF65-F5344CB8AC3E}">
        <p14:creationId xmlns:p14="http://schemas.microsoft.com/office/powerpoint/2010/main" val="32075937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AI-Based Smart Mirror for Real-Time Human Posture Detection and Correction   </vt:lpstr>
      <vt:lpstr>Abstract</vt:lpstr>
      <vt:lpstr>PowerPoint Presentation</vt:lpstr>
      <vt:lpstr>PowerPoint Presentation</vt:lpstr>
      <vt:lpstr>PowerPoint Presentation</vt:lpstr>
      <vt:lpstr>PowerPoint Presentation</vt:lpstr>
      <vt:lpstr>PowerPoint Presentation</vt:lpstr>
      <vt:lpstr>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DeepOpt: An AI-Assisted Compiler Framework For Automated Optimization For Performance Analysis   Team 03</dc:title>
  <dc:creator>Sanjay C</dc:creator>
  <cp:lastModifiedBy>Ashrikthareddy Annapureddy</cp:lastModifiedBy>
  <cp:revision>1</cp:revision>
  <dcterms:created xsi:type="dcterms:W3CDTF">2025-08-10T15:31:50Z</dcterms:created>
  <dcterms:modified xsi:type="dcterms:W3CDTF">2026-02-18T02:47:25Z</dcterms:modified>
</cp:coreProperties>
</file>